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26"/>
  </p:notesMasterIdLst>
  <p:sldIdLst>
    <p:sldId id="256" r:id="rId3"/>
    <p:sldId id="257" r:id="rId4"/>
    <p:sldId id="258" r:id="rId5"/>
    <p:sldId id="284" r:id="rId6"/>
    <p:sldId id="287" r:id="rId7"/>
    <p:sldId id="259" r:id="rId8"/>
    <p:sldId id="264" r:id="rId9"/>
    <p:sldId id="289" r:id="rId10"/>
    <p:sldId id="290" r:id="rId11"/>
    <p:sldId id="291" r:id="rId12"/>
    <p:sldId id="292" r:id="rId13"/>
    <p:sldId id="293" r:id="rId14"/>
    <p:sldId id="288" r:id="rId15"/>
    <p:sldId id="294" r:id="rId16"/>
    <p:sldId id="295" r:id="rId17"/>
    <p:sldId id="296" r:id="rId18"/>
    <p:sldId id="260" r:id="rId19"/>
    <p:sldId id="298" r:id="rId20"/>
    <p:sldId id="299" r:id="rId21"/>
    <p:sldId id="261" r:id="rId22"/>
    <p:sldId id="285" r:id="rId23"/>
    <p:sldId id="286" r:id="rId24"/>
    <p:sldId id="281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466" y="67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0B7C154F-023B-4B30-90EA-DC5A5ABBDBB6}" type="datetimeFigureOut">
              <a:rPr lang="zh-CN" altLang="en-US" smtClean="0"/>
              <a:pPr/>
              <a:t>2022/10/19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898C8B5A-B6FC-4D84-9659-F23250A57F7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417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C8B5A-B6FC-4D84-9659-F23250A57F7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439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C8B5A-B6FC-4D84-9659-F23250A57F7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151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C8B5A-B6FC-4D84-9659-F23250A57F7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977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C8B5A-B6FC-4D84-9659-F23250A57F7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098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7C053-3889-42D7-8B39-E9E38E3CE56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039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C8B5A-B6FC-4D84-9659-F23250A57F7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742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C8B5A-B6FC-4D84-9659-F23250A57F7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797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C8B5A-B6FC-4D84-9659-F23250A57F7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799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7524-F2D2-49C1-BA0C-0006E2DCD281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A3B0-6B01-4F40-8800-79CC0E2AC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11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7524-F2D2-49C1-BA0C-0006E2DCD281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A3B0-6B01-4F40-8800-79CC0E2AC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49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7524-F2D2-49C1-BA0C-0006E2DCD281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A3B0-6B01-4F40-8800-79CC0E2AC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86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7524-F2D2-49C1-BA0C-0006E2DCD281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A3B0-6B01-4F40-8800-79CC0E2AC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71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12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2022/10/19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681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2022/10/19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783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415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7524-F2D2-49C1-BA0C-0006E2DCD281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A3B0-6B01-4F40-8800-79CC0E2AC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87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7524-F2D2-49C1-BA0C-0006E2DCD281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A3B0-6B01-4F40-8800-79CC0E2AC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8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7524-F2D2-49C1-BA0C-0006E2DCD281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A3B0-6B01-4F40-8800-79CC0E2AC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51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7524-F2D2-49C1-BA0C-0006E2DCD281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A3B0-6B01-4F40-8800-79CC0E2AC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7524-F2D2-49C1-BA0C-0006E2DCD281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A3B0-6B01-4F40-8800-79CC0E2ACA2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666404" y="6739570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259451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7524-F2D2-49C1-BA0C-0006E2DCD281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A3B0-6B01-4F40-8800-79CC0E2AC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14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7524-F2D2-49C1-BA0C-0006E2DCD281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CA3B0-6B01-4F40-8800-79CC0E2AC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81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6478" y="-40943"/>
            <a:ext cx="13019964" cy="691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4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7524-F2D2-49C1-BA0C-0006E2DCD281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CA3B0-6B01-4F40-8800-79CC0E2AC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282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2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645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4.emf"/><Relationship Id="rId5" Type="http://schemas.openxmlformats.org/officeDocument/2006/relationships/tags" Target="../tags/tag6.xml"/><Relationship Id="rId10" Type="http://schemas.openxmlformats.org/officeDocument/2006/relationships/image" Target="../media/image3.emf"/><Relationship Id="rId4" Type="http://schemas.openxmlformats.org/officeDocument/2006/relationships/tags" Target="../tags/tag5.xml"/><Relationship Id="rId9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7.emf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jpeg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Relationship Id="rId9" Type="http://schemas.openxmlformats.org/officeDocument/2006/relationships/image" Target="../media/image1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63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64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26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12" Type="http://schemas.openxmlformats.org/officeDocument/2006/relationships/image" Target="../media/image25.jpg"/><Relationship Id="rId2" Type="http://schemas.openxmlformats.org/officeDocument/2006/relationships/image" Target="../media/image6.jpeg"/><Relationship Id="rId16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5" Type="http://schemas.openxmlformats.org/officeDocument/2006/relationships/image" Target="../media/image18.jpg"/><Relationship Id="rId15" Type="http://schemas.openxmlformats.org/officeDocument/2006/relationships/image" Target="../media/image28.jpg"/><Relationship Id="rId10" Type="http://schemas.openxmlformats.org/officeDocument/2006/relationships/image" Target="../media/image23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Relationship Id="rId14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30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13" Type="http://schemas.openxmlformats.org/officeDocument/2006/relationships/image" Target="../media/image34.png"/><Relationship Id="rId3" Type="http://schemas.openxmlformats.org/officeDocument/2006/relationships/tags" Target="../tags/tag10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33.png"/><Relationship Id="rId2" Type="http://schemas.openxmlformats.org/officeDocument/2006/relationships/tags" Target="../tags/tag9.xml"/><Relationship Id="rId16" Type="http://schemas.openxmlformats.org/officeDocument/2006/relationships/image" Target="../media/image37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32.png"/><Relationship Id="rId5" Type="http://schemas.openxmlformats.org/officeDocument/2006/relationships/tags" Target="../tags/tag12.xml"/><Relationship Id="rId15" Type="http://schemas.openxmlformats.org/officeDocument/2006/relationships/image" Target="../media/image36.jpeg"/><Relationship Id="rId10" Type="http://schemas.openxmlformats.org/officeDocument/2006/relationships/image" Target="../media/image31.png"/><Relationship Id="rId4" Type="http://schemas.openxmlformats.org/officeDocument/2006/relationships/tags" Target="../tags/tag11.xml"/><Relationship Id="rId9" Type="http://schemas.openxmlformats.org/officeDocument/2006/relationships/image" Target="../media/image13.jpeg"/><Relationship Id="rId14" Type="http://schemas.openxmlformats.org/officeDocument/2006/relationships/image" Target="../media/image3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V="1">
            <a:off x="2667000" y="-2667000"/>
            <a:ext cx="6858000" cy="1219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28" name="PA_组合 27"/>
          <p:cNvGrpSpPr/>
          <p:nvPr>
            <p:custDataLst>
              <p:tags r:id="rId2"/>
            </p:custDataLst>
          </p:nvPr>
        </p:nvGrpSpPr>
        <p:grpSpPr>
          <a:xfrm>
            <a:off x="6421438" y="2279176"/>
            <a:ext cx="2253734" cy="1810262"/>
            <a:chOff x="2455731" y="2626671"/>
            <a:chExt cx="1997760" cy="160465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bg1">
                  <a:tint val="45000"/>
                  <a:satMod val="400000"/>
                </a:schemeClr>
              </a:duotone>
              <a:lum bright="100000"/>
            </a:blip>
            <a:stretch>
              <a:fillRect/>
            </a:stretch>
          </p:blipFill>
          <p:spPr>
            <a:xfrm>
              <a:off x="2455731" y="2626672"/>
              <a:ext cx="1509520" cy="160465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1">
              <a:lum bright="100000"/>
              <a:duotone>
                <a:prstClr val="black"/>
                <a:schemeClr val="bg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079988" y="2626671"/>
              <a:ext cx="373503" cy="1604655"/>
            </a:xfrm>
            <a:prstGeom prst="rect">
              <a:avLst/>
            </a:prstGeom>
          </p:spPr>
        </p:pic>
      </p:grpSp>
      <p:sp>
        <p:nvSpPr>
          <p:cNvPr id="11" name="PA_文本框 10"/>
          <p:cNvSpPr txBox="1"/>
          <p:nvPr>
            <p:custDataLst>
              <p:tags r:id="rId3"/>
            </p:custDataLst>
          </p:nvPr>
        </p:nvSpPr>
        <p:spPr>
          <a:xfrm>
            <a:off x="2353812" y="2967335"/>
            <a:ext cx="4339650" cy="9233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chemeClr val="bg1"/>
                </a:solidFill>
                <a:cs typeface="+mn-ea"/>
                <a:sym typeface="+mn-lt"/>
              </a:rPr>
              <a:t>深度學習期末</a:t>
            </a:r>
            <a:endParaRPr lang="zh-CN" alt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9" name="PA_图片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335480" y="1191382"/>
            <a:ext cx="7086146" cy="6275197"/>
          </a:xfrm>
          <a:prstGeom prst="rect">
            <a:avLst/>
          </a:prstGeom>
        </p:spPr>
      </p:pic>
      <p:sp>
        <p:nvSpPr>
          <p:cNvPr id="12" name="PA_文本框 10">
            <a:extLst>
              <a:ext uri="{FF2B5EF4-FFF2-40B4-BE49-F238E27FC236}">
                <a16:creationId xmlns:a16="http://schemas.microsoft.com/office/drawing/2014/main" id="{C7F9DAE0-0954-43E6-8F5E-74B476C1B4B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22252" y="3944259"/>
            <a:ext cx="2441694" cy="76944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solidFill>
                  <a:schemeClr val="bg1"/>
                </a:solidFill>
                <a:cs typeface="+mn-ea"/>
                <a:sym typeface="+mn-lt"/>
              </a:rPr>
              <a:t>貓狗實測</a:t>
            </a:r>
            <a:endParaRPr lang="zh-CN" altLang="en-US" sz="4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PA_文本框 10">
            <a:extLst>
              <a:ext uri="{FF2B5EF4-FFF2-40B4-BE49-F238E27FC236}">
                <a16:creationId xmlns:a16="http://schemas.microsoft.com/office/drawing/2014/main" id="{905E0C56-6C6B-4444-8C1D-451F64E15D7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1189" y="5468328"/>
            <a:ext cx="5493812" cy="64633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406170190</a:t>
            </a:r>
            <a:r>
              <a:rPr lang="zh-TW" altLang="en-US" sz="3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 資數四 蔡晉瑋</a:t>
            </a:r>
            <a:endParaRPr lang="en-US" altLang="zh-TW" sz="3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822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0.025 -1.11111E-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0.025 -1.11111E-6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0.025 -1.11111E-6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0.025 -1.11111E-6 " pathEditMode="relative" rAng="0" ptsTypes="AA">
                                      <p:cBhvr>
                                        <p:cTn id="25" dur="1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0.025 -1.11111E-6 " pathEditMode="relative" rAng="0" ptsTypes="AA">
                                      <p:cBhvr>
                                        <p:cTn id="31" dur="12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">
            <a:extLst>
              <a:ext uri="{FF2B5EF4-FFF2-40B4-BE49-F238E27FC236}">
                <a16:creationId xmlns:a16="http://schemas.microsoft.com/office/drawing/2014/main" id="{A61F1263-3488-4ADD-90D3-C1278C8074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2636293" y="-2730443"/>
            <a:ext cx="6919414" cy="1219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460BC56-75AE-443E-AA29-CEB8B3E74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14" y="186811"/>
            <a:ext cx="10120675" cy="648437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BE8FF77-0490-460F-B81F-9A80CAD886A4}"/>
              </a:ext>
            </a:extLst>
          </p:cNvPr>
          <p:cNvSpPr txBox="1"/>
          <p:nvPr/>
        </p:nvSpPr>
        <p:spPr>
          <a:xfrm>
            <a:off x="5265935" y="905095"/>
            <a:ext cx="5193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按比例縮放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70E132-2C4D-47BB-9449-B64DFBB82A87}"/>
              </a:ext>
            </a:extLst>
          </p:cNvPr>
          <p:cNvSpPr txBox="1"/>
          <p:nvPr/>
        </p:nvSpPr>
        <p:spPr>
          <a:xfrm>
            <a:off x="5265935" y="1122571"/>
            <a:ext cx="5193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剪切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67AECA7-3456-439D-865E-10F7873FF499}"/>
              </a:ext>
            </a:extLst>
          </p:cNvPr>
          <p:cNvSpPr txBox="1"/>
          <p:nvPr/>
        </p:nvSpPr>
        <p:spPr>
          <a:xfrm>
            <a:off x="5265936" y="1340047"/>
            <a:ext cx="5193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縮放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BC804D9-F3EB-4CBF-804D-9B103433B20E}"/>
              </a:ext>
            </a:extLst>
          </p:cNvPr>
          <p:cNvSpPr txBox="1"/>
          <p:nvPr/>
        </p:nvSpPr>
        <p:spPr>
          <a:xfrm>
            <a:off x="5265935" y="1557421"/>
            <a:ext cx="5193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水平翻轉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07790F6-9F63-4DA0-8F08-956D7049BBA0}"/>
              </a:ext>
            </a:extLst>
          </p:cNvPr>
          <p:cNvSpPr txBox="1"/>
          <p:nvPr/>
        </p:nvSpPr>
        <p:spPr>
          <a:xfrm>
            <a:off x="7256013" y="1992271"/>
            <a:ext cx="5193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按比例縮放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C7E52C4-7ED7-475C-B65E-ABB667BB5DB5}"/>
              </a:ext>
            </a:extLst>
          </p:cNvPr>
          <p:cNvSpPr txBox="1"/>
          <p:nvPr/>
        </p:nvSpPr>
        <p:spPr>
          <a:xfrm>
            <a:off x="5126852" y="3121223"/>
            <a:ext cx="5193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整理資料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CDF6CB1-7695-46C9-921D-993B3475EF24}"/>
              </a:ext>
            </a:extLst>
          </p:cNvPr>
          <p:cNvSpPr txBox="1"/>
          <p:nvPr/>
        </p:nvSpPr>
        <p:spPr>
          <a:xfrm>
            <a:off x="5956851" y="4645721"/>
            <a:ext cx="5193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Dataset </a:t>
            </a:r>
            <a:r>
              <a:rPr lang="zh-TW" altLang="en-US" sz="1400" dirty="0">
                <a:solidFill>
                  <a:srgbClr val="FF0000"/>
                </a:solidFill>
              </a:rPr>
              <a:t>的處理方式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6FD4A0F-C82B-4778-8016-8EEA27AC6AA0}"/>
              </a:ext>
            </a:extLst>
          </p:cNvPr>
          <p:cNvSpPr txBox="1"/>
          <p:nvPr/>
        </p:nvSpPr>
        <p:spPr>
          <a:xfrm>
            <a:off x="6473301" y="6209523"/>
            <a:ext cx="5193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訓練跟測試組的照片數量及分類</a:t>
            </a:r>
          </a:p>
        </p:txBody>
      </p:sp>
    </p:spTree>
    <p:extLst>
      <p:ext uri="{BB962C8B-B14F-4D97-AF65-F5344CB8AC3E}">
        <p14:creationId xmlns:p14="http://schemas.microsoft.com/office/powerpoint/2010/main" val="28501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">
            <a:extLst>
              <a:ext uri="{FF2B5EF4-FFF2-40B4-BE49-F238E27FC236}">
                <a16:creationId xmlns:a16="http://schemas.microsoft.com/office/drawing/2014/main" id="{A61F1263-3488-4ADD-90D3-C1278C8074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2636293" y="-2730443"/>
            <a:ext cx="6919414" cy="1219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52C5736-7E71-4981-A29C-8F5928591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33" y="408704"/>
            <a:ext cx="4334480" cy="1228896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431CAA04-4B2A-461F-9D4E-E3D579161D03}"/>
              </a:ext>
            </a:extLst>
          </p:cNvPr>
          <p:cNvSpPr txBox="1">
            <a:spLocks/>
          </p:cNvSpPr>
          <p:nvPr/>
        </p:nvSpPr>
        <p:spPr>
          <a:xfrm>
            <a:off x="5438390" y="774577"/>
            <a:ext cx="3785357" cy="4971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確認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test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的照片大小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496837-E2A3-4A35-A903-9E677BBDD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33" y="1863979"/>
            <a:ext cx="3945219" cy="4585317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BAF43C1E-6B2C-408A-9586-216C4F57FFC0}"/>
              </a:ext>
            </a:extLst>
          </p:cNvPr>
          <p:cNvSpPr txBox="1">
            <a:spLocks/>
          </p:cNvSpPr>
          <p:nvPr/>
        </p:nvSpPr>
        <p:spPr>
          <a:xfrm>
            <a:off x="4907211" y="3365556"/>
            <a:ext cx="3785357" cy="4971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把資料數字化並轉陣列</a:t>
            </a:r>
          </a:p>
        </p:txBody>
      </p:sp>
    </p:spTree>
    <p:extLst>
      <p:ext uri="{BB962C8B-B14F-4D97-AF65-F5344CB8AC3E}">
        <p14:creationId xmlns:p14="http://schemas.microsoft.com/office/powerpoint/2010/main" val="79130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">
            <a:extLst>
              <a:ext uri="{FF2B5EF4-FFF2-40B4-BE49-F238E27FC236}">
                <a16:creationId xmlns:a16="http://schemas.microsoft.com/office/drawing/2014/main" id="{A61F1263-3488-4ADD-90D3-C1278C8074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2636293" y="-2730443"/>
            <a:ext cx="6919414" cy="1219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191AE42-CF1E-43E0-AEE0-FDF93EEEE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82" y="681506"/>
            <a:ext cx="5807000" cy="473387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242F703-6563-4A6C-B855-E367A10EC021}"/>
              </a:ext>
            </a:extLst>
          </p:cNvPr>
          <p:cNvSpPr txBox="1"/>
          <p:nvPr/>
        </p:nvSpPr>
        <p:spPr>
          <a:xfrm>
            <a:off x="3160386" y="921204"/>
            <a:ext cx="5193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建立模型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37AD135-5170-4983-87BB-081242FA7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759" y="497262"/>
            <a:ext cx="4896533" cy="543953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CBCAEC3-B5CB-44FD-BB5A-308664BE4EA7}"/>
              </a:ext>
            </a:extLst>
          </p:cNvPr>
          <p:cNvSpPr txBox="1"/>
          <p:nvPr/>
        </p:nvSpPr>
        <p:spPr>
          <a:xfrm>
            <a:off x="3733446" y="1652923"/>
            <a:ext cx="5193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>
                <a:solidFill>
                  <a:srgbClr val="FF0000"/>
                </a:solidFill>
              </a:rPr>
              <a:t>產生</a:t>
            </a:r>
            <a:r>
              <a:rPr lang="en-US" altLang="zh-TW" sz="1100" dirty="0">
                <a:solidFill>
                  <a:srgbClr val="FF0000"/>
                </a:solidFill>
              </a:rPr>
              <a:t>36</a:t>
            </a:r>
            <a:r>
              <a:rPr lang="zh-TW" altLang="en-US" sz="1100" dirty="0">
                <a:solidFill>
                  <a:srgbClr val="FF0000"/>
                </a:solidFill>
              </a:rPr>
              <a:t>個類似濾淨效果的捲機圖片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E2E4209-558D-4CAB-AD74-BF3AF71E10DA}"/>
              </a:ext>
            </a:extLst>
          </p:cNvPr>
          <p:cNvSpPr txBox="1"/>
          <p:nvPr/>
        </p:nvSpPr>
        <p:spPr>
          <a:xfrm>
            <a:off x="1552528" y="1868881"/>
            <a:ext cx="5193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>
                <a:solidFill>
                  <a:srgbClr val="FF0000"/>
                </a:solidFill>
              </a:rPr>
              <a:t>捲機圖片採用</a:t>
            </a:r>
            <a:r>
              <a:rPr lang="en-US" altLang="zh-TW" sz="1100" dirty="0">
                <a:solidFill>
                  <a:srgbClr val="FF0000"/>
                </a:solidFill>
              </a:rPr>
              <a:t>(3,3)</a:t>
            </a:r>
            <a:r>
              <a:rPr lang="zh-TW" altLang="en-US" sz="1100" dirty="0">
                <a:solidFill>
                  <a:srgbClr val="FF0000"/>
                </a:solidFill>
              </a:rPr>
              <a:t>進行運算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AAA8D7B-177F-4810-B39C-593EB66E09AD}"/>
              </a:ext>
            </a:extLst>
          </p:cNvPr>
          <p:cNvSpPr txBox="1"/>
          <p:nvPr/>
        </p:nvSpPr>
        <p:spPr>
          <a:xfrm>
            <a:off x="1552527" y="2253837"/>
            <a:ext cx="5193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>
                <a:solidFill>
                  <a:srgbClr val="FF0000"/>
                </a:solidFill>
              </a:rPr>
              <a:t>捲機圖片大小與原始圖片一樣</a:t>
            </a:r>
            <a:endParaRPr lang="en-US" altLang="zh-TW" sz="1100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4DAC9EA-0256-4814-B7D5-2C9225440FEC}"/>
              </a:ext>
            </a:extLst>
          </p:cNvPr>
          <p:cNvSpPr txBox="1"/>
          <p:nvPr/>
        </p:nvSpPr>
        <p:spPr>
          <a:xfrm>
            <a:off x="1552527" y="2430210"/>
            <a:ext cx="5193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>
                <a:solidFill>
                  <a:srgbClr val="FF0000"/>
                </a:solidFill>
              </a:rPr>
              <a:t>使用</a:t>
            </a:r>
            <a:r>
              <a:rPr lang="en-US" altLang="zh-TW" sz="1100" dirty="0" err="1">
                <a:solidFill>
                  <a:srgbClr val="FF0000"/>
                </a:solidFill>
              </a:rPr>
              <a:t>relu</a:t>
            </a:r>
            <a:r>
              <a:rPr lang="zh-TW" altLang="en-US" sz="1100" dirty="0">
                <a:solidFill>
                  <a:srgbClr val="FF0000"/>
                </a:solidFill>
              </a:rPr>
              <a:t>激活函數</a:t>
            </a:r>
            <a:endParaRPr lang="en-US" altLang="zh-TW" sz="1100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14A6A54-EACB-4683-9BD1-6A13AD46FAB8}"/>
              </a:ext>
            </a:extLst>
          </p:cNvPr>
          <p:cNvSpPr txBox="1"/>
          <p:nvPr/>
        </p:nvSpPr>
        <p:spPr>
          <a:xfrm>
            <a:off x="1552527" y="2606583"/>
            <a:ext cx="5193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>
                <a:solidFill>
                  <a:srgbClr val="FF0000"/>
                </a:solidFill>
              </a:rPr>
              <a:t>圖形大小規定</a:t>
            </a:r>
            <a:endParaRPr lang="en-US" altLang="zh-TW" sz="1100" dirty="0">
              <a:solidFill>
                <a:srgbClr val="FF000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3BDDBAD-55F9-4F45-98AB-4415660472E4}"/>
              </a:ext>
            </a:extLst>
          </p:cNvPr>
          <p:cNvSpPr txBox="1"/>
          <p:nvPr/>
        </p:nvSpPr>
        <p:spPr>
          <a:xfrm>
            <a:off x="929983" y="2045254"/>
            <a:ext cx="5193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0" i="0" dirty="0">
                <a:solidFill>
                  <a:srgbClr val="FF0000"/>
                </a:solidFill>
                <a:effectLst/>
                <a:latin typeface="Whitney"/>
              </a:rPr>
              <a:t>滑動步長，計算滑動視窗時移動的格數。</a:t>
            </a:r>
            <a:endParaRPr lang="en-US" altLang="zh-TW" sz="1100" dirty="0">
              <a:solidFill>
                <a:srgbClr val="FF000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62E3317-88D1-4499-A4FB-3EC022BD3F62}"/>
              </a:ext>
            </a:extLst>
          </p:cNvPr>
          <p:cNvSpPr txBox="1"/>
          <p:nvPr/>
        </p:nvSpPr>
        <p:spPr>
          <a:xfrm>
            <a:off x="2903413" y="3311525"/>
            <a:ext cx="5193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>
                <a:solidFill>
                  <a:srgbClr val="FF0000"/>
                </a:solidFill>
              </a:rPr>
              <a:t>讓 </a:t>
            </a:r>
            <a:r>
              <a:rPr lang="en-US" altLang="zh-TW" sz="1100" dirty="0">
                <a:solidFill>
                  <a:srgbClr val="FF0000"/>
                </a:solidFill>
              </a:rPr>
              <a:t>acc </a:t>
            </a:r>
            <a:r>
              <a:rPr lang="zh-TW" altLang="en-US" sz="1100" dirty="0">
                <a:solidFill>
                  <a:srgbClr val="FF0000"/>
                </a:solidFill>
              </a:rPr>
              <a:t>跟 </a:t>
            </a:r>
            <a:r>
              <a:rPr lang="en-US" altLang="zh-TW" sz="1100" dirty="0" err="1">
                <a:solidFill>
                  <a:srgbClr val="FF0000"/>
                </a:solidFill>
              </a:rPr>
              <a:t>val_acc</a:t>
            </a:r>
            <a:r>
              <a:rPr lang="en-US" altLang="zh-TW" sz="1100" dirty="0">
                <a:solidFill>
                  <a:srgbClr val="FF0000"/>
                </a:solidFill>
              </a:rPr>
              <a:t> </a:t>
            </a:r>
            <a:r>
              <a:rPr lang="zh-TW" altLang="en-US" sz="1100" dirty="0">
                <a:solidFill>
                  <a:srgbClr val="FF0000"/>
                </a:solidFill>
              </a:rPr>
              <a:t>的值永遠緊連部相距太遠</a:t>
            </a:r>
            <a:endParaRPr lang="en-US" altLang="zh-TW" sz="1100" dirty="0">
              <a:solidFill>
                <a:srgbClr val="FF000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604B002-2178-417E-B5C4-F887BC659788}"/>
              </a:ext>
            </a:extLst>
          </p:cNvPr>
          <p:cNvSpPr txBox="1"/>
          <p:nvPr/>
        </p:nvSpPr>
        <p:spPr>
          <a:xfrm>
            <a:off x="3276275" y="4937589"/>
            <a:ext cx="5193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>
                <a:solidFill>
                  <a:srgbClr val="FF0000"/>
                </a:solidFill>
              </a:rPr>
              <a:t>以</a:t>
            </a:r>
            <a:r>
              <a:rPr lang="en-US" altLang="zh-TW" sz="1100" dirty="0">
                <a:solidFill>
                  <a:srgbClr val="FF0000"/>
                </a:solidFill>
              </a:rPr>
              <a:t>(2,2)</a:t>
            </a:r>
            <a:r>
              <a:rPr lang="zh-TW" altLang="en-US" sz="1100" dirty="0">
                <a:solidFill>
                  <a:srgbClr val="FF0000"/>
                </a:solidFill>
              </a:rPr>
              <a:t>進行縮減取樣</a:t>
            </a:r>
            <a:endParaRPr lang="en-US" altLang="zh-TW" sz="1100" dirty="0">
              <a:solidFill>
                <a:srgbClr val="FF000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9DAB5A7-7E13-4385-BE78-8B8BA75E2BE6}"/>
              </a:ext>
            </a:extLst>
          </p:cNvPr>
          <p:cNvSpPr txBox="1"/>
          <p:nvPr/>
        </p:nvSpPr>
        <p:spPr>
          <a:xfrm>
            <a:off x="8531856" y="3862947"/>
            <a:ext cx="5193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>
                <a:solidFill>
                  <a:srgbClr val="FF0000"/>
                </a:solidFill>
              </a:rPr>
              <a:t>將多維度轉換為一維陣列</a:t>
            </a:r>
            <a:endParaRPr lang="en-US" altLang="zh-TW" sz="1100" dirty="0">
              <a:solidFill>
                <a:srgbClr val="FF000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2165C54-C778-4271-9412-64AED389EF5E}"/>
              </a:ext>
            </a:extLst>
          </p:cNvPr>
          <p:cNvSpPr txBox="1"/>
          <p:nvPr/>
        </p:nvSpPr>
        <p:spPr>
          <a:xfrm>
            <a:off x="9260580" y="4899871"/>
            <a:ext cx="5193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solidFill>
                  <a:srgbClr val="FF0000"/>
                </a:solidFill>
              </a:rPr>
              <a:t>AI</a:t>
            </a:r>
            <a:r>
              <a:rPr lang="zh-TW" altLang="en-US" sz="1100" dirty="0">
                <a:solidFill>
                  <a:srgbClr val="FF0000"/>
                </a:solidFill>
              </a:rPr>
              <a:t>智力   神經元數</a:t>
            </a:r>
            <a:endParaRPr lang="en-US" altLang="zh-TW" sz="1100" dirty="0">
              <a:solidFill>
                <a:srgbClr val="FF0000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775ABB-E9FC-4219-B961-22F1C1522B33}"/>
              </a:ext>
            </a:extLst>
          </p:cNvPr>
          <p:cNvSpPr txBox="1"/>
          <p:nvPr/>
        </p:nvSpPr>
        <p:spPr>
          <a:xfrm>
            <a:off x="6380294" y="5123096"/>
            <a:ext cx="5193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>
                <a:solidFill>
                  <a:srgbClr val="FF0000"/>
                </a:solidFill>
              </a:rPr>
              <a:t>使用</a:t>
            </a:r>
            <a:r>
              <a:rPr lang="en-US" altLang="zh-TW" sz="1100" dirty="0">
                <a:solidFill>
                  <a:srgbClr val="FF0000"/>
                </a:solidFill>
              </a:rPr>
              <a:t>normal</a:t>
            </a:r>
            <a:r>
              <a:rPr lang="zh-TW" altLang="en-US" sz="1100" dirty="0">
                <a:solidFill>
                  <a:srgbClr val="FF0000"/>
                </a:solidFill>
              </a:rPr>
              <a:t>初始化偏差值</a:t>
            </a:r>
            <a:endParaRPr lang="en-US" altLang="zh-TW" sz="1100" dirty="0">
              <a:solidFill>
                <a:srgbClr val="FF000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A702D17-ACC7-4A48-B0EF-4179764DDD5A}"/>
              </a:ext>
            </a:extLst>
          </p:cNvPr>
          <p:cNvSpPr txBox="1"/>
          <p:nvPr/>
        </p:nvSpPr>
        <p:spPr>
          <a:xfrm>
            <a:off x="6479759" y="5316705"/>
            <a:ext cx="5193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>
                <a:solidFill>
                  <a:srgbClr val="FF0000"/>
                </a:solidFill>
              </a:rPr>
              <a:t>使用</a:t>
            </a:r>
            <a:r>
              <a:rPr lang="en-US" altLang="zh-TW" sz="1100" dirty="0" err="1">
                <a:solidFill>
                  <a:srgbClr val="FF0000"/>
                </a:solidFill>
              </a:rPr>
              <a:t>relu</a:t>
            </a:r>
            <a:r>
              <a:rPr lang="zh-TW" altLang="en-US" sz="1100" dirty="0">
                <a:solidFill>
                  <a:srgbClr val="FF0000"/>
                </a:solidFill>
              </a:rPr>
              <a:t>激活函數</a:t>
            </a:r>
            <a:endParaRPr lang="en-US" altLang="zh-TW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07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">
            <a:extLst>
              <a:ext uri="{FF2B5EF4-FFF2-40B4-BE49-F238E27FC236}">
                <a16:creationId xmlns:a16="http://schemas.microsoft.com/office/drawing/2014/main" id="{A61F1263-3488-4ADD-90D3-C1278C8074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2636293" y="-2730443"/>
            <a:ext cx="6919414" cy="1219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B567CDD-C74F-4B8B-87D8-D285B5234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59" y="1062019"/>
            <a:ext cx="5405057" cy="327916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BF788F7-C429-4F57-97CF-18A6A55D8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68170"/>
            <a:ext cx="5690004" cy="555742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29320A99-92C2-46FC-BDC3-61B30E7E5FAE}"/>
              </a:ext>
            </a:extLst>
          </p:cNvPr>
          <p:cNvSpPr txBox="1"/>
          <p:nvPr/>
        </p:nvSpPr>
        <p:spPr>
          <a:xfrm>
            <a:off x="2582577" y="3612192"/>
            <a:ext cx="6121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使用</a:t>
            </a:r>
            <a:r>
              <a:rPr lang="en-US" altLang="zh-TW" sz="1600" dirty="0" err="1">
                <a:solidFill>
                  <a:srgbClr val="FF0000"/>
                </a:solidFill>
              </a:rPr>
              <a:t>softmax</a:t>
            </a:r>
            <a:r>
              <a:rPr lang="zh-TW" altLang="en-US" sz="1600" dirty="0">
                <a:solidFill>
                  <a:srgbClr val="FF0000"/>
                </a:solidFill>
              </a:rPr>
              <a:t>激活函數</a:t>
            </a:r>
            <a:endParaRPr lang="en-US" altLang="zh-TW" sz="1600" dirty="0">
              <a:solidFill>
                <a:srgbClr val="FF0000"/>
              </a:solidFill>
            </a:endParaRPr>
          </a:p>
          <a:p>
            <a:r>
              <a:rPr lang="zh-TW" altLang="en-US" sz="1600" dirty="0">
                <a:solidFill>
                  <a:srgbClr val="FF0000"/>
                </a:solidFill>
              </a:rPr>
              <a:t>值越高代表機率越大</a:t>
            </a:r>
            <a:endParaRPr lang="en-US" altLang="zh-TW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84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">
            <a:extLst>
              <a:ext uri="{FF2B5EF4-FFF2-40B4-BE49-F238E27FC236}">
                <a16:creationId xmlns:a16="http://schemas.microsoft.com/office/drawing/2014/main" id="{A61F1263-3488-4ADD-90D3-C1278C8074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2636293" y="-2730443"/>
            <a:ext cx="6919414" cy="1219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5FD77F3-9F08-4E96-935E-2044271F7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85" y="303004"/>
            <a:ext cx="10392365" cy="788949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B023143E-B88F-4C41-B1BD-2B9A91117765}"/>
              </a:ext>
            </a:extLst>
          </p:cNvPr>
          <p:cNvSpPr txBox="1">
            <a:spLocks/>
          </p:cNvSpPr>
          <p:nvPr/>
        </p:nvSpPr>
        <p:spPr>
          <a:xfrm>
            <a:off x="610384" y="1251752"/>
            <a:ext cx="10392365" cy="12162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loss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損失函數為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categorical_crossentropy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optimizer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最佳化方法為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Adam</a:t>
            </a: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Model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評估準確率方法為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accuracy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98C6CCC-B0BF-4D2C-9101-23B509ACF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80" y="2627792"/>
            <a:ext cx="10612331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0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">
            <a:extLst>
              <a:ext uri="{FF2B5EF4-FFF2-40B4-BE49-F238E27FC236}">
                <a16:creationId xmlns:a16="http://schemas.microsoft.com/office/drawing/2014/main" id="{A61F1263-3488-4ADD-90D3-C1278C8074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2636293" y="-2730443"/>
            <a:ext cx="6919414" cy="1219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AAAC531-C776-48FF-9F78-6963F79F5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6" y="925197"/>
            <a:ext cx="5372978" cy="488071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6090E57-1772-46EE-8E76-4C1D43FC8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925196"/>
            <a:ext cx="5230096" cy="48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5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">
            <a:extLst>
              <a:ext uri="{FF2B5EF4-FFF2-40B4-BE49-F238E27FC236}">
                <a16:creationId xmlns:a16="http://schemas.microsoft.com/office/drawing/2014/main" id="{A61F1263-3488-4ADD-90D3-C1278C8074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2636293" y="-2730443"/>
            <a:ext cx="6919414" cy="1219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53EF166-6D7C-4C3F-BDEF-44A7D16A9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42" y="180681"/>
            <a:ext cx="5128449" cy="94847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FB9E8C-7B16-4459-BA39-14360EDD8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934" y="65829"/>
            <a:ext cx="5307662" cy="120620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35203F7-EBC0-425A-8D24-A3F4CAF2B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590" y="1414570"/>
            <a:ext cx="9638779" cy="526815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F3F9988-A0D2-41D8-ACE7-48EC3F297691}"/>
              </a:ext>
            </a:extLst>
          </p:cNvPr>
          <p:cNvSpPr txBox="1"/>
          <p:nvPr/>
        </p:nvSpPr>
        <p:spPr>
          <a:xfrm>
            <a:off x="5075066" y="1460800"/>
            <a:ext cx="612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用訓練好的</a:t>
            </a:r>
            <a:r>
              <a:rPr lang="en-US" altLang="zh-TW" sz="1200" dirty="0">
                <a:solidFill>
                  <a:srgbClr val="FF0000"/>
                </a:solidFill>
              </a:rPr>
              <a:t>model</a:t>
            </a:r>
            <a:r>
              <a:rPr lang="zh-TW" altLang="en-US" sz="1200" dirty="0">
                <a:solidFill>
                  <a:srgbClr val="FF0000"/>
                </a:solidFill>
              </a:rPr>
              <a:t>拿</a:t>
            </a:r>
            <a:r>
              <a:rPr lang="en-US" altLang="zh-TW" sz="1200" dirty="0">
                <a:solidFill>
                  <a:srgbClr val="FF0000"/>
                </a:solidFill>
              </a:rPr>
              <a:t>dataset</a:t>
            </a:r>
            <a:r>
              <a:rPr lang="zh-TW" altLang="en-US" sz="1200" dirty="0">
                <a:solidFill>
                  <a:srgbClr val="FF0000"/>
                </a:solidFill>
              </a:rPr>
              <a:t>來便是物體圖片</a:t>
            </a:r>
            <a:endParaRPr lang="en-US" altLang="zh-TW" sz="1200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414BEB1-2882-4F1B-86C1-F0B06EBA014D}"/>
              </a:ext>
            </a:extLst>
          </p:cNvPr>
          <p:cNvSpPr txBox="1"/>
          <p:nvPr/>
        </p:nvSpPr>
        <p:spPr>
          <a:xfrm>
            <a:off x="4301229" y="1996693"/>
            <a:ext cx="612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顯示圖片集</a:t>
            </a:r>
            <a:r>
              <a:rPr lang="en-US" altLang="zh-TW" sz="1200" dirty="0">
                <a:solidFill>
                  <a:srgbClr val="FF0000"/>
                </a:solidFill>
              </a:rPr>
              <a:t>340~360</a:t>
            </a:r>
            <a:r>
              <a:rPr lang="zh-TW" altLang="en-US" sz="1200" dirty="0">
                <a:solidFill>
                  <a:srgbClr val="FF0000"/>
                </a:solidFill>
              </a:rPr>
              <a:t>筆的預測結果</a:t>
            </a:r>
            <a:endParaRPr lang="en-US" altLang="zh-TW" sz="12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A3FEAA1-59B9-4A7A-A587-160E2A0FC71D}"/>
              </a:ext>
            </a:extLst>
          </p:cNvPr>
          <p:cNvSpPr txBox="1"/>
          <p:nvPr/>
        </p:nvSpPr>
        <p:spPr>
          <a:xfrm>
            <a:off x="6906825" y="2503757"/>
            <a:ext cx="612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數字轉換成</a:t>
            </a:r>
            <a:r>
              <a:rPr lang="en-US" altLang="zh-TW" sz="1200" dirty="0">
                <a:solidFill>
                  <a:srgbClr val="FF0000"/>
                </a:solidFill>
              </a:rPr>
              <a:t>prediction</a:t>
            </a:r>
            <a:r>
              <a:rPr lang="zh-TW" altLang="en-US" sz="1200" dirty="0">
                <a:solidFill>
                  <a:srgbClr val="FF0000"/>
                </a:solidFill>
              </a:rPr>
              <a:t>說明文字</a:t>
            </a:r>
            <a:endParaRPr lang="en-US" altLang="zh-TW" sz="1200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ED865F0-1838-4168-B895-83D2988635A1}"/>
              </a:ext>
            </a:extLst>
          </p:cNvPr>
          <p:cNvSpPr txBox="1"/>
          <p:nvPr/>
        </p:nvSpPr>
        <p:spPr>
          <a:xfrm>
            <a:off x="4665214" y="2872321"/>
            <a:ext cx="6121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顯示結果</a:t>
            </a:r>
            <a:endParaRPr lang="en-US" altLang="zh-TW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1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2636293" y="-2697707"/>
            <a:ext cx="6919414" cy="1219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0150" y="0"/>
            <a:ext cx="774426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18781" y="1759467"/>
            <a:ext cx="1107996" cy="317009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cs typeface="+mn-ea"/>
                <a:sym typeface="+mn-lt"/>
              </a:rPr>
              <a:t>實測部分</a:t>
            </a:r>
            <a:endParaRPr lang="zh-CN" altLang="en-US" sz="6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lum bright="100000"/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937504" y="1581150"/>
            <a:ext cx="23864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4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0.025 -1.11111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0.025 -1.11111E-6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0.025 -1.11111E-6 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">
            <a:extLst>
              <a:ext uri="{FF2B5EF4-FFF2-40B4-BE49-F238E27FC236}">
                <a16:creationId xmlns:a16="http://schemas.microsoft.com/office/drawing/2014/main" id="{A61F1263-3488-4ADD-90D3-C1278C8074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2636293" y="-2730443"/>
            <a:ext cx="6919414" cy="1219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31B3AB2-1542-4CBC-8CB1-D0815B3A0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92" y="471521"/>
            <a:ext cx="4586998" cy="127692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47E49C-2618-438E-9640-1F9E117E2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784" y="3068164"/>
            <a:ext cx="9774014" cy="1676634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8D44C369-7F85-43E7-8320-A20E0F33A4AA}"/>
              </a:ext>
            </a:extLst>
          </p:cNvPr>
          <p:cNvSpPr txBox="1">
            <a:spLocks/>
          </p:cNvSpPr>
          <p:nvPr/>
        </p:nvSpPr>
        <p:spPr>
          <a:xfrm>
            <a:off x="899816" y="2063888"/>
            <a:ext cx="10392365" cy="5465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設定測試檔資料夾的位置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86C337B4-FBDA-4E45-AD96-2753EF341E6E}"/>
              </a:ext>
            </a:extLst>
          </p:cNvPr>
          <p:cNvSpPr txBox="1">
            <a:spLocks/>
          </p:cNvSpPr>
          <p:nvPr/>
        </p:nvSpPr>
        <p:spPr>
          <a:xfrm>
            <a:off x="587252" y="5041810"/>
            <a:ext cx="10392365" cy="5465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導入模型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702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">
            <a:extLst>
              <a:ext uri="{FF2B5EF4-FFF2-40B4-BE49-F238E27FC236}">
                <a16:creationId xmlns:a16="http://schemas.microsoft.com/office/drawing/2014/main" id="{A61F1263-3488-4ADD-90D3-C1278C8074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2636293" y="-2730443"/>
            <a:ext cx="6919414" cy="1219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E14F1EF-35BD-48D8-BFD8-0F707AB0A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575" y="134618"/>
            <a:ext cx="3339914" cy="30327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EB068A6-3551-4C80-AD43-A7849EBDB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575" y="3396148"/>
            <a:ext cx="3339914" cy="29711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086C5FA-37D5-4938-92E0-610F1DD53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715" y="665384"/>
            <a:ext cx="7435144" cy="540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9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 flipV="1">
            <a:off x="2663588" y="-2663588"/>
            <a:ext cx="6864824" cy="1219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14" name="组合 13"/>
          <p:cNvGrpSpPr/>
          <p:nvPr/>
        </p:nvGrpSpPr>
        <p:grpSpPr>
          <a:xfrm>
            <a:off x="6358659" y="655541"/>
            <a:ext cx="5440345" cy="892432"/>
            <a:chOff x="517417" y="3153082"/>
            <a:chExt cx="5440345" cy="89243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screen">
              <a:lum bright="100000"/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417" y="3162226"/>
              <a:ext cx="730388" cy="85190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screen">
              <a:duotone>
                <a:prstClr val="black"/>
                <a:schemeClr val="bg1">
                  <a:tint val="45000"/>
                  <a:satMod val="400000"/>
                </a:schemeClr>
              </a:duotone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704" y="3157711"/>
              <a:ext cx="871219" cy="85642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 cstate="screen">
              <a:duotone>
                <a:prstClr val="black"/>
                <a:schemeClr val="bg1">
                  <a:tint val="45000"/>
                  <a:satMod val="400000"/>
                </a:schemeClr>
              </a:duotone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74197" y="3157711"/>
              <a:ext cx="791326" cy="83358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 cstate="screen">
              <a:duotone>
                <a:prstClr val="black"/>
                <a:schemeClr val="bg1">
                  <a:tint val="45000"/>
                  <a:satMod val="400000"/>
                </a:schemeClr>
              </a:duotone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17447" y="3153082"/>
              <a:ext cx="562360" cy="83821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 cstate="screen">
              <a:duotone>
                <a:prstClr val="black"/>
                <a:schemeClr val="bg1">
                  <a:tint val="45000"/>
                  <a:satMod val="400000"/>
                </a:schemeClr>
              </a:duotone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04562" y="3162226"/>
              <a:ext cx="486970" cy="83358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 cstate="screen">
              <a:duotone>
                <a:prstClr val="black"/>
                <a:schemeClr val="bg1">
                  <a:tint val="45000"/>
                  <a:satMod val="400000"/>
                </a:schemeClr>
              </a:duotone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5681" y="3189091"/>
              <a:ext cx="582081" cy="856423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 cstate="screen">
              <a:duotone>
                <a:prstClr val="black"/>
                <a:schemeClr val="bg1">
                  <a:tint val="45000"/>
                  <a:satMod val="400000"/>
                </a:schemeClr>
              </a:duotone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5860" y="3180549"/>
              <a:ext cx="791326" cy="83358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 cstate="screen">
              <a:duotone>
                <a:prstClr val="black"/>
                <a:schemeClr val="bg1">
                  <a:tint val="45000"/>
                  <a:satMod val="400000"/>
                </a:schemeClr>
              </a:duotone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63081" y="3189091"/>
              <a:ext cx="562360" cy="838214"/>
            </a:xfrm>
            <a:prstGeom prst="rect">
              <a:avLst/>
            </a:prstGeom>
          </p:spPr>
        </p:pic>
      </p:grpSp>
      <p:cxnSp>
        <p:nvCxnSpPr>
          <p:cNvPr id="15" name="直接连接符 14"/>
          <p:cNvCxnSpPr/>
          <p:nvPr/>
        </p:nvCxnSpPr>
        <p:spPr>
          <a:xfrm>
            <a:off x="7174584" y="2600044"/>
            <a:ext cx="0" cy="3219376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六边形 15"/>
          <p:cNvSpPr/>
          <p:nvPr/>
        </p:nvSpPr>
        <p:spPr>
          <a:xfrm>
            <a:off x="6829325" y="2324857"/>
            <a:ext cx="690518" cy="595274"/>
          </a:xfrm>
          <a:prstGeom prst="hexagon">
            <a:avLst/>
          </a:prstGeom>
          <a:gradFill>
            <a:gsLst>
              <a:gs pos="0">
                <a:sysClr val="window" lastClr="FFFFFF"/>
              </a:gs>
              <a:gs pos="51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8900000" scaled="0"/>
          </a:gradFill>
          <a:ln w="25400" cap="flat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prstDash val="solid"/>
          </a:ln>
          <a:effectLst/>
        </p:spPr>
        <p:txBody>
          <a:bodyPr rtlCol="0" anchor="ctr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lang="zh-CN" altLang="en-US" sz="3200" kern="0">
              <a:solidFill>
                <a:schemeClr val="accent5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六边形 16"/>
          <p:cNvSpPr/>
          <p:nvPr/>
        </p:nvSpPr>
        <p:spPr>
          <a:xfrm>
            <a:off x="6829325" y="3374724"/>
            <a:ext cx="690518" cy="595274"/>
          </a:xfrm>
          <a:prstGeom prst="hexagon">
            <a:avLst/>
          </a:prstGeom>
          <a:gradFill>
            <a:gsLst>
              <a:gs pos="0">
                <a:sysClr val="window" lastClr="FFFFFF"/>
              </a:gs>
              <a:gs pos="51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8900000" scaled="0"/>
          </a:gradFill>
          <a:ln w="25400" cap="flat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prstDash val="solid"/>
          </a:ln>
          <a:effectLst/>
        </p:spPr>
        <p:txBody>
          <a:bodyPr rtlCol="0" anchor="ctr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lang="zh-CN" altLang="en-US" sz="3200" kern="0">
              <a:solidFill>
                <a:schemeClr val="accent5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六边形 17"/>
          <p:cNvSpPr/>
          <p:nvPr/>
        </p:nvSpPr>
        <p:spPr>
          <a:xfrm>
            <a:off x="6829325" y="4424591"/>
            <a:ext cx="690518" cy="595274"/>
          </a:xfrm>
          <a:prstGeom prst="hexagon">
            <a:avLst/>
          </a:prstGeom>
          <a:gradFill>
            <a:gsLst>
              <a:gs pos="0">
                <a:sysClr val="window" lastClr="FFFFFF"/>
              </a:gs>
              <a:gs pos="51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8900000" scaled="0"/>
          </a:gradFill>
          <a:ln w="25400" cap="flat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prstDash val="solid"/>
          </a:ln>
          <a:effectLst/>
        </p:spPr>
        <p:txBody>
          <a:bodyPr rtlCol="0" anchor="ctr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lang="zh-CN" altLang="en-US" sz="3200" kern="0">
              <a:solidFill>
                <a:schemeClr val="accent5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六边形 18"/>
          <p:cNvSpPr/>
          <p:nvPr/>
        </p:nvSpPr>
        <p:spPr>
          <a:xfrm>
            <a:off x="6829325" y="5474457"/>
            <a:ext cx="690518" cy="595274"/>
          </a:xfrm>
          <a:prstGeom prst="hexagon">
            <a:avLst/>
          </a:prstGeom>
          <a:gradFill>
            <a:gsLst>
              <a:gs pos="0">
                <a:sysClr val="window" lastClr="FFFFFF"/>
              </a:gs>
              <a:gs pos="51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8900000" scaled="0"/>
          </a:gradFill>
          <a:ln w="25400" cap="flat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prstDash val="solid"/>
          </a:ln>
          <a:effectLst/>
        </p:spPr>
        <p:txBody>
          <a:bodyPr rtlCol="0" anchor="ctr"/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</a:pPr>
            <a:endParaRPr lang="zh-CN" altLang="en-US" sz="3200" kern="0">
              <a:solidFill>
                <a:schemeClr val="accent5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Rectangle 4"/>
          <p:cNvSpPr txBox="1">
            <a:spLocks noChangeArrowheads="1"/>
          </p:cNvSpPr>
          <p:nvPr/>
        </p:nvSpPr>
        <p:spPr bwMode="auto">
          <a:xfrm>
            <a:off x="6864252" y="2384030"/>
            <a:ext cx="603434" cy="526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0" tIns="45699" rIns="91400" bIns="45699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0" kern="0" dirty="0">
                <a:solidFill>
                  <a:schemeClr val="accent5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z="2800" b="0" kern="0" dirty="0">
              <a:solidFill>
                <a:schemeClr val="accent5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Rectangle 4"/>
          <p:cNvSpPr txBox="1">
            <a:spLocks noChangeArrowheads="1"/>
          </p:cNvSpPr>
          <p:nvPr/>
        </p:nvSpPr>
        <p:spPr bwMode="auto">
          <a:xfrm>
            <a:off x="6864252" y="3400030"/>
            <a:ext cx="603434" cy="526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0" tIns="45699" rIns="91400" bIns="45699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0" kern="0" dirty="0">
                <a:solidFill>
                  <a:schemeClr val="accent5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sz="2800" b="0" kern="0" dirty="0">
              <a:solidFill>
                <a:schemeClr val="accent5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Rectangle 4"/>
          <p:cNvSpPr txBox="1">
            <a:spLocks noChangeArrowheads="1"/>
          </p:cNvSpPr>
          <p:nvPr/>
        </p:nvSpPr>
        <p:spPr bwMode="auto">
          <a:xfrm>
            <a:off x="6864252" y="4445058"/>
            <a:ext cx="603434" cy="526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0" tIns="45699" rIns="91400" bIns="45699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0" kern="0" dirty="0">
                <a:solidFill>
                  <a:schemeClr val="accent5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2800" b="0" kern="0" dirty="0">
              <a:solidFill>
                <a:schemeClr val="accent5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Rectangle 4"/>
          <p:cNvSpPr txBox="1">
            <a:spLocks noChangeArrowheads="1"/>
          </p:cNvSpPr>
          <p:nvPr/>
        </p:nvSpPr>
        <p:spPr bwMode="auto">
          <a:xfrm>
            <a:off x="6864252" y="5490087"/>
            <a:ext cx="603434" cy="526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0" tIns="45699" rIns="91400" bIns="45699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0" kern="0" dirty="0">
                <a:solidFill>
                  <a:schemeClr val="accent5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04</a:t>
            </a:r>
            <a:endParaRPr lang="zh-CN" altLang="en-US" sz="2800" b="0" kern="0" dirty="0">
              <a:solidFill>
                <a:schemeClr val="accent5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TextBox 12"/>
          <p:cNvSpPr txBox="1"/>
          <p:nvPr/>
        </p:nvSpPr>
        <p:spPr>
          <a:xfrm>
            <a:off x="7532429" y="2384030"/>
            <a:ext cx="1649300" cy="400081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l"/>
            <a:r>
              <a:rPr lang="en-US" altLang="zh-CN" sz="2000" b="0" dirty="0">
                <a:solidFill>
                  <a:schemeClr val="bg1"/>
                </a:solidFill>
                <a:cs typeface="+mn-ea"/>
                <a:sym typeface="+mn-lt"/>
              </a:rPr>
              <a:t>PART ONE</a:t>
            </a:r>
            <a:endParaRPr lang="zh-CN" altLang="en-US" sz="1000" b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TextBox 12"/>
          <p:cNvSpPr txBox="1"/>
          <p:nvPr/>
        </p:nvSpPr>
        <p:spPr>
          <a:xfrm>
            <a:off x="9257929" y="2340670"/>
            <a:ext cx="3502387" cy="46163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lvl="0" algn="l"/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資料背景說明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TextBox 12"/>
          <p:cNvSpPr txBox="1"/>
          <p:nvPr/>
        </p:nvSpPr>
        <p:spPr>
          <a:xfrm>
            <a:off x="7532429" y="3467764"/>
            <a:ext cx="1649300" cy="400081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l"/>
            <a:r>
              <a:rPr lang="en-US" altLang="zh-CN" sz="2000" b="0" dirty="0">
                <a:solidFill>
                  <a:schemeClr val="bg1"/>
                </a:solidFill>
                <a:cs typeface="+mn-ea"/>
                <a:sym typeface="+mn-lt"/>
              </a:rPr>
              <a:t>PART TWO</a:t>
            </a:r>
            <a:endParaRPr lang="zh-CN" altLang="en-US" sz="1000" b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TextBox 12"/>
          <p:cNvSpPr txBox="1"/>
          <p:nvPr/>
        </p:nvSpPr>
        <p:spPr>
          <a:xfrm>
            <a:off x="9257929" y="3424404"/>
            <a:ext cx="3502387" cy="46163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lvl="0" algn="l"/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流程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TextBox 12"/>
          <p:cNvSpPr txBox="1"/>
          <p:nvPr/>
        </p:nvSpPr>
        <p:spPr>
          <a:xfrm>
            <a:off x="7532429" y="4551498"/>
            <a:ext cx="2056860" cy="400081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l"/>
            <a:r>
              <a:rPr lang="en-US" altLang="zh-CN" sz="2000" b="0" dirty="0">
                <a:solidFill>
                  <a:schemeClr val="bg1"/>
                </a:solidFill>
                <a:cs typeface="+mn-ea"/>
                <a:sym typeface="+mn-lt"/>
              </a:rPr>
              <a:t>PART THREE</a:t>
            </a:r>
            <a:endParaRPr lang="zh-CN" altLang="en-US" sz="1000" b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TextBox 12"/>
          <p:cNvSpPr txBox="1"/>
          <p:nvPr/>
        </p:nvSpPr>
        <p:spPr>
          <a:xfrm>
            <a:off x="9257929" y="4508138"/>
            <a:ext cx="3502387" cy="46163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lvl="0" algn="l"/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實測部分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TextBox 12"/>
          <p:cNvSpPr txBox="1"/>
          <p:nvPr/>
        </p:nvSpPr>
        <p:spPr>
          <a:xfrm>
            <a:off x="7532429" y="5635231"/>
            <a:ext cx="1725500" cy="400081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l"/>
            <a:r>
              <a:rPr lang="en-US" altLang="zh-CN" sz="2000" b="0" dirty="0">
                <a:solidFill>
                  <a:schemeClr val="bg1"/>
                </a:solidFill>
                <a:cs typeface="+mn-ea"/>
                <a:sym typeface="+mn-lt"/>
              </a:rPr>
              <a:t>PART FOUR</a:t>
            </a:r>
            <a:endParaRPr lang="zh-CN" altLang="en-US" sz="1000" b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TextBox 12"/>
          <p:cNvSpPr txBox="1"/>
          <p:nvPr/>
        </p:nvSpPr>
        <p:spPr>
          <a:xfrm>
            <a:off x="9257929" y="5591871"/>
            <a:ext cx="3502387" cy="46163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lvl="0" algn="l"/>
            <a:r>
              <a:rPr lang="zh-TW" altLang="en-US" sz="2400" dirty="0">
                <a:solidFill>
                  <a:schemeClr val="bg1"/>
                </a:solidFill>
                <a:cs typeface="+mn-ea"/>
                <a:sym typeface="+mn-lt"/>
              </a:rPr>
              <a:t>心得  未來方向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494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2636293" y="-2697707"/>
            <a:ext cx="6919414" cy="1219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文本框 6"/>
          <p:cNvSpPr txBox="1"/>
          <p:nvPr/>
        </p:nvSpPr>
        <p:spPr>
          <a:xfrm>
            <a:off x="9350240" y="620677"/>
            <a:ext cx="2400657" cy="378565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r>
              <a:rPr lang="zh-TW" altLang="en-US" sz="7200" b="1" dirty="0">
                <a:solidFill>
                  <a:schemeClr val="bg1"/>
                </a:solidFill>
                <a:cs typeface="+mn-ea"/>
                <a:sym typeface="+mn-lt"/>
              </a:rPr>
              <a:t>未來方向</a:t>
            </a:r>
            <a:endParaRPr lang="en-US" altLang="zh-TW" sz="7200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TW" altLang="en-US" sz="7200" b="1" dirty="0">
                <a:solidFill>
                  <a:schemeClr val="bg1"/>
                </a:solidFill>
                <a:cs typeface="+mn-ea"/>
                <a:sym typeface="+mn-lt"/>
              </a:rPr>
              <a:t>心得、</a:t>
            </a:r>
            <a:endParaRPr lang="en-US" altLang="zh-TW" sz="7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lum bright="100000"/>
          </a:blip>
          <a:stretch>
            <a:fillRect/>
          </a:stretch>
        </p:blipFill>
        <p:spPr>
          <a:xfrm>
            <a:off x="6773167" y="616618"/>
            <a:ext cx="2729157" cy="3594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39" y="-1190831"/>
            <a:ext cx="9736269" cy="862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3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0.025 -1.11111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0.025 -1.11111E-6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0.025 -1.11111E-6 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">
            <a:extLst>
              <a:ext uri="{FF2B5EF4-FFF2-40B4-BE49-F238E27FC236}">
                <a16:creationId xmlns:a16="http://schemas.microsoft.com/office/drawing/2014/main" id="{A61F1263-3488-4ADD-90D3-C1278C8074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2636293" y="-2730443"/>
            <a:ext cx="6919414" cy="1219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16FFFF1-10F2-47C9-9FC8-78F534A13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538" y="601238"/>
            <a:ext cx="10790922" cy="3145138"/>
          </a:xfrm>
        </p:spPr>
        <p:txBody>
          <a:bodyPr/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與之前做的作業不同，學會如何自行導入自己想要的訓練及測試數據，並且反覆的嘗試不同的訓練模型以達到最高的實測成功率。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37EED4-C871-4E79-B01F-4E9DE0AC2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523" y="914400"/>
            <a:ext cx="10318418" cy="139379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心得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C52F279-9537-477D-BC90-CA08451F4E5F}"/>
              </a:ext>
            </a:extLst>
          </p:cNvPr>
          <p:cNvSpPr txBox="1">
            <a:spLocks/>
          </p:cNvSpPr>
          <p:nvPr/>
        </p:nvSpPr>
        <p:spPr>
          <a:xfrm>
            <a:off x="105547" y="2623799"/>
            <a:ext cx="10502285" cy="4394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</a:t>
            </a:r>
            <a:r>
              <a:rPr lang="zh-TW" altLang="en-US" sz="3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分工</a:t>
            </a:r>
            <a:r>
              <a:rPr lang="en-US" altLang="zh-TW" sz="3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沒啥特別分工，都一起完成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BB360E-CF88-496D-9768-9BD63A7CA312}"/>
              </a:ext>
            </a:extLst>
          </p:cNvPr>
          <p:cNvSpPr/>
          <p:nvPr/>
        </p:nvSpPr>
        <p:spPr>
          <a:xfrm>
            <a:off x="11405838" y="5764382"/>
            <a:ext cx="566181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6</a:t>
            </a:r>
            <a:endParaRPr lang="zh-TW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608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1">
            <a:extLst>
              <a:ext uri="{FF2B5EF4-FFF2-40B4-BE49-F238E27FC236}">
                <a16:creationId xmlns:a16="http://schemas.microsoft.com/office/drawing/2014/main" id="{A924D866-D892-444D-9FE1-F66D66404C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2636293" y="-2730443"/>
            <a:ext cx="6919414" cy="1219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16FFFF1-10F2-47C9-9FC8-78F534A13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413" y="382818"/>
            <a:ext cx="9432638" cy="3509123"/>
          </a:xfrm>
        </p:spPr>
        <p:txBody>
          <a:bodyPr/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我們兩個目前的規劃都是畢業後開始全力準備考研究所考試，目標是交大人工智慧所。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37EED4-C871-4E79-B01F-4E9DE0AC2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523" y="981067"/>
            <a:ext cx="10318418" cy="742279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未來方向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1E3C03-B3D8-4C6F-90CD-A512229C306A}"/>
              </a:ext>
            </a:extLst>
          </p:cNvPr>
          <p:cNvSpPr/>
          <p:nvPr/>
        </p:nvSpPr>
        <p:spPr>
          <a:xfrm>
            <a:off x="11405838" y="5764382"/>
            <a:ext cx="566181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7</a:t>
            </a:r>
            <a:endParaRPr lang="zh-TW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8371688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V="1">
            <a:off x="2667000" y="-2667000"/>
            <a:ext cx="6858000" cy="1219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1" name="PA_文本框 10"/>
          <p:cNvSpPr txBox="1"/>
          <p:nvPr>
            <p:custDataLst>
              <p:tags r:id="rId2"/>
            </p:custDataLst>
          </p:nvPr>
        </p:nvSpPr>
        <p:spPr>
          <a:xfrm>
            <a:off x="3928826" y="2925526"/>
            <a:ext cx="3262432" cy="193899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cs typeface="+mn-ea"/>
                <a:sym typeface="+mn-lt"/>
              </a:rPr>
              <a:t>謝謝大家</a:t>
            </a:r>
            <a:endParaRPr lang="en-US" altLang="zh-TW" sz="6000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TW" altLang="en-US" sz="6000" b="1" dirty="0">
                <a:solidFill>
                  <a:schemeClr val="bg1"/>
                </a:solidFill>
                <a:cs typeface="+mn-ea"/>
                <a:sym typeface="+mn-lt"/>
              </a:rPr>
              <a:t>期末快樂</a:t>
            </a:r>
            <a:endParaRPr lang="zh-CN" altLang="en-US" sz="9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0" name="PA_图片 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602218" y="528689"/>
            <a:ext cx="8174163" cy="72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8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07407E-6 L 0.025 -4.07407E-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11111E-6 L 0.025 -1.11111E-6 " pathEditMode="relative" rAng="0" ptsTypes="AA">
                                      <p:cBhvr>
                                        <p:cTn id="15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2636293" y="-2697707"/>
            <a:ext cx="6919414" cy="1219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0150" y="0"/>
            <a:ext cx="7744265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lum bright="100000"/>
          </a:blip>
          <a:stretch>
            <a:fillRect/>
          </a:stretch>
        </p:blipFill>
        <p:spPr>
          <a:xfrm>
            <a:off x="8937504" y="1601242"/>
            <a:ext cx="1434394" cy="3594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74401" y="1074509"/>
            <a:ext cx="1107996" cy="470898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cs typeface="+mn-ea"/>
                <a:sym typeface="+mn-lt"/>
              </a:rPr>
              <a:t>資料背景說明</a:t>
            </a:r>
            <a:endParaRPr lang="zh-CN" altLang="en-US" sz="6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434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0.025 -1.11111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0.025 -1.11111E-6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0.025 -1.11111E-6 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2">
            <a:extLst>
              <a:ext uri="{FF2B5EF4-FFF2-40B4-BE49-F238E27FC236}">
                <a16:creationId xmlns:a16="http://schemas.microsoft.com/office/drawing/2014/main" id="{197114DF-A5C7-495D-BF45-059652BCC0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 flipV="1">
            <a:off x="2663588" y="-2663588"/>
            <a:ext cx="6864824" cy="1219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16FFFF1-10F2-47C9-9FC8-78F534A13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49" y="309108"/>
            <a:ext cx="2827341" cy="925721"/>
          </a:xfrm>
        </p:spPr>
        <p:txBody>
          <a:bodyPr>
            <a:normAutofit fontScale="90000"/>
          </a:bodyPr>
          <a:lstStyle/>
          <a:p>
            <a:br>
              <a:rPr lang="en-US" altLang="zh-TW" sz="2800" b="1" i="0" dirty="0">
                <a:solidFill>
                  <a:schemeClr val="tx1"/>
                </a:solidFill>
                <a:effectLst/>
                <a:latin typeface="Helvetica" panose="020B0604020202020204" pitchFamily="34" charset="0"/>
              </a:rPr>
            </a:br>
            <a:r>
              <a:rPr lang="zh-TW" altLang="en-US" sz="2700" b="1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圖片有哪些</a:t>
            </a:r>
            <a:r>
              <a:rPr lang="en-US" altLang="zh-TW" sz="2700" b="1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br>
              <a:rPr lang="en-US" altLang="zh-TW" sz="2700" b="1" i="0" dirty="0">
                <a:solidFill>
                  <a:schemeClr val="tx1"/>
                </a:solidFill>
                <a:effectLst/>
                <a:latin typeface="Helvetica" panose="020B0604020202020204" pitchFamily="34" charset="0"/>
              </a:rPr>
            </a:b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37EED4-C871-4E79-B01F-4E9DE0AC2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3313" y="326030"/>
            <a:ext cx="8045373" cy="742279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資料背景說明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9DE8CF6-508E-4926-8B40-7FA6EA245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04" y="3693638"/>
            <a:ext cx="2210200" cy="126446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0A4DCA1-70E2-4088-946F-43A18E0FF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185" y="5060206"/>
            <a:ext cx="2993763" cy="168399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3EC3C39-3370-46F5-B56F-F5B882526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0720" y="4889821"/>
            <a:ext cx="2473619" cy="185437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79B9EFC-40D3-4DEF-91FD-14BE6C177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0720" y="3205368"/>
            <a:ext cx="2208326" cy="165549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9C0A759-6F29-4A79-A680-E765A7557C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004" y="549565"/>
            <a:ext cx="2306232" cy="307636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D50FA7D-3CE1-43FF-A64A-0FB3392F7A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9293" y="4060004"/>
            <a:ext cx="2012237" cy="268419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F12A5EA-B805-43D4-B540-D5DF97D31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120" y="5060206"/>
            <a:ext cx="1262424" cy="168399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4273032-C771-4E1D-A1C2-95D249DD45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0128279" y="3819896"/>
            <a:ext cx="1835783" cy="292430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5966516-8AF5-4D39-80DE-4B278E1848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2912569" y="2842212"/>
            <a:ext cx="1894359" cy="211589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7E1DFA62-158D-48A7-B571-2F284FEA3D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5175" y="856830"/>
            <a:ext cx="2306232" cy="3076363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487EE34D-6EFD-4F66-8298-12D3405F8B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12728" y="197806"/>
            <a:ext cx="2251334" cy="1687739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A68EBF90-C388-4C70-B4AA-6907903E56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99520" y="197806"/>
            <a:ext cx="2181049" cy="290937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4E7DC749-E3DA-4AB1-A2D8-6CED8390A23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20005" y="2048273"/>
            <a:ext cx="2251334" cy="1687739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55FF9F9C-1C29-40A8-8334-4C2050FAFBF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09372" y="197806"/>
            <a:ext cx="1907690" cy="254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27323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">
            <a:extLst>
              <a:ext uri="{FF2B5EF4-FFF2-40B4-BE49-F238E27FC236}">
                <a16:creationId xmlns:a16="http://schemas.microsoft.com/office/drawing/2014/main" id="{A61C8575-8406-47F2-B179-B162912E0E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 flipV="1">
            <a:off x="2663588" y="-2663588"/>
            <a:ext cx="6864824" cy="1219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16FFFF1-10F2-47C9-9FC8-78F534A13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790" y="1068309"/>
            <a:ext cx="10318418" cy="4394988"/>
          </a:xfrm>
        </p:spPr>
        <p:txBody>
          <a:bodyPr/>
          <a:lstStyle/>
          <a:p>
            <a:br>
              <a:rPr lang="en-US" altLang="zh-TW" sz="3200" b="1" i="0" dirty="0">
                <a:solidFill>
                  <a:schemeClr val="tx1"/>
                </a:solidFill>
                <a:effectLst/>
                <a:latin typeface="Helvetica" panose="020B0604020202020204" pitchFamily="34" charset="0"/>
              </a:rPr>
            </a:br>
            <a:r>
              <a:rPr lang="zh-TW" altLang="en-US" sz="320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分類有哪幾種</a:t>
            </a:r>
            <a:r>
              <a:rPr lang="en-US" altLang="zh-TW" sz="320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br>
              <a:rPr lang="en-US" altLang="zh-TW" sz="320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br>
              <a:rPr lang="en-US" altLang="zh-TW" sz="320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320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貓 </a:t>
            </a:r>
            <a:r>
              <a:rPr lang="en-US" altLang="zh-TW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OR </a:t>
            </a:r>
            <a:r>
              <a:rPr lang="zh-TW" altLang="en-US" sz="320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狗</a:t>
            </a:r>
            <a:br>
              <a:rPr lang="en-US" altLang="zh-TW" sz="320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br>
              <a:rPr lang="en-US" altLang="zh-TW" sz="320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br>
              <a:rPr lang="en-US" altLang="zh-TW" sz="320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320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共幾筆資料</a:t>
            </a:r>
            <a:r>
              <a:rPr lang="en-US" altLang="zh-TW" sz="320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br>
              <a:rPr lang="en-US" altLang="zh-TW" sz="320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br>
              <a:rPr lang="en-US" altLang="zh-TW" sz="320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320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35</a:t>
            </a:r>
            <a:r>
              <a:rPr lang="zh-TW" altLang="en-US" sz="320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筆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CAC25DFC-9926-4E92-A420-134C91784387}"/>
              </a:ext>
            </a:extLst>
          </p:cNvPr>
          <p:cNvSpPr txBox="1">
            <a:spLocks/>
          </p:cNvSpPr>
          <p:nvPr/>
        </p:nvSpPr>
        <p:spPr>
          <a:xfrm>
            <a:off x="2073313" y="326030"/>
            <a:ext cx="8045373" cy="7422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資料背景說明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31275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2636293" y="-2697707"/>
            <a:ext cx="6919414" cy="1219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lum bright="100000"/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58288" y="616618"/>
            <a:ext cx="2462588" cy="3632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859049" y="1119538"/>
            <a:ext cx="1107996" cy="163121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cs typeface="+mn-ea"/>
                <a:sym typeface="+mn-lt"/>
              </a:rPr>
              <a:t>流程</a:t>
            </a:r>
            <a:endParaRPr lang="zh-CN" altLang="en-US" sz="7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4130" y="-971053"/>
            <a:ext cx="9736269" cy="862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14696"/>
      </p:ext>
    </p:extLst>
  </p:cSld>
  <p:clrMapOvr>
    <a:masterClrMapping/>
  </p:clrMapOvr>
  <p:transition spd="slow" advClick="0"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0.025 -1.11111E-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0.025 -1.11111E-6 " pathEditMode="relative" rAng="0" ptsTypes="AA">
                                      <p:cBhvr>
                                        <p:cTn id="15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0.025 -1.11111E-6 " pathEditMode="relative" rAng="0" ptsTypes="AA">
                                      <p:cBhvr>
                                        <p:cTn id="20" dur="1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1">
            <a:extLst>
              <a:ext uri="{FF2B5EF4-FFF2-40B4-BE49-F238E27FC236}">
                <a16:creationId xmlns:a16="http://schemas.microsoft.com/office/drawing/2014/main" id="{F6AE2A6E-6056-4827-A176-6118D6EB93A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2636293" y="-2697707"/>
            <a:ext cx="6919414" cy="1219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6" name="PA_椭圆 24"/>
          <p:cNvSpPr/>
          <p:nvPr>
            <p:custDataLst>
              <p:tags r:id="rId1"/>
            </p:custDataLst>
          </p:nvPr>
        </p:nvSpPr>
        <p:spPr>
          <a:xfrm>
            <a:off x="3935904" y="4394471"/>
            <a:ext cx="705682" cy="705682"/>
          </a:xfrm>
          <a:prstGeom prst="ellipse">
            <a:avLst/>
          </a:prstGeom>
          <a:gradFill flip="none" rotWithShape="0">
            <a:gsLst>
              <a:gs pos="99000">
                <a:schemeClr val="bg1">
                  <a:lumMod val="95000"/>
                </a:schemeClr>
              </a:gs>
              <a:gs pos="1000">
                <a:schemeClr val="bg1"/>
              </a:gs>
            </a:gsLst>
            <a:lin ang="13500000" scaled="1"/>
            <a:tileRect/>
          </a:gradFill>
          <a:ln>
            <a:gradFill>
              <a:gsLst>
                <a:gs pos="1000">
                  <a:schemeClr val="bg1"/>
                </a:gs>
                <a:gs pos="99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127000" dist="127000" dir="36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hidden="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-1807"/>
            <a:ext cx="12192000" cy="6869090"/>
          </a:xfrm>
          <a:prstGeom prst="rect">
            <a:avLst/>
          </a:prstGeom>
        </p:spPr>
      </p:pic>
      <p:sp>
        <p:nvSpPr>
          <p:cNvPr id="15" name="矩形 14" hidden="1"/>
          <p:cNvSpPr/>
          <p:nvPr/>
        </p:nvSpPr>
        <p:spPr>
          <a:xfrm>
            <a:off x="0" y="2714171"/>
            <a:ext cx="12192000" cy="2685143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任意多边形 7" hidden="1"/>
          <p:cNvSpPr/>
          <p:nvPr/>
        </p:nvSpPr>
        <p:spPr>
          <a:xfrm>
            <a:off x="0" y="2714171"/>
            <a:ext cx="12192000" cy="2685143"/>
          </a:xfrm>
          <a:custGeom>
            <a:avLst/>
            <a:gdLst>
              <a:gd name="connsiteX0" fmla="*/ 3659183 w 12192000"/>
              <a:gd name="connsiteY0" fmla="*/ 0 h 2685143"/>
              <a:gd name="connsiteX1" fmla="*/ 12192000 w 12192000"/>
              <a:gd name="connsiteY1" fmla="*/ 0 h 2685143"/>
              <a:gd name="connsiteX2" fmla="*/ 12192000 w 12192000"/>
              <a:gd name="connsiteY2" fmla="*/ 2685143 h 2685143"/>
              <a:gd name="connsiteX3" fmla="*/ 3659181 w 12192000"/>
              <a:gd name="connsiteY3" fmla="*/ 2685143 h 2685143"/>
              <a:gd name="connsiteX4" fmla="*/ 3706230 w 12192000"/>
              <a:gd name="connsiteY4" fmla="*/ 2650554 h 2685143"/>
              <a:gd name="connsiteX5" fmla="*/ 3796299 w 12192000"/>
              <a:gd name="connsiteY5" fmla="*/ 2569144 h 2685143"/>
              <a:gd name="connsiteX6" fmla="*/ 4184299 w 12192000"/>
              <a:gd name="connsiteY6" fmla="*/ 2181144 h 2685143"/>
              <a:gd name="connsiteX7" fmla="*/ 4184299 w 12192000"/>
              <a:gd name="connsiteY7" fmla="*/ 503998 h 2685143"/>
              <a:gd name="connsiteX8" fmla="*/ 3796299 w 12192000"/>
              <a:gd name="connsiteY8" fmla="*/ 115998 h 2685143"/>
              <a:gd name="connsiteX9" fmla="*/ 3706230 w 12192000"/>
              <a:gd name="connsiteY9" fmla="*/ 34588 h 2685143"/>
              <a:gd name="connsiteX10" fmla="*/ 0 w 12192000"/>
              <a:gd name="connsiteY10" fmla="*/ 0 h 2685143"/>
              <a:gd name="connsiteX11" fmla="*/ 2256268 w 12192000"/>
              <a:gd name="connsiteY11" fmla="*/ 0 h 2685143"/>
              <a:gd name="connsiteX12" fmla="*/ 2209222 w 12192000"/>
              <a:gd name="connsiteY12" fmla="*/ 34588 h 2685143"/>
              <a:gd name="connsiteX13" fmla="*/ 2119153 w 12192000"/>
              <a:gd name="connsiteY13" fmla="*/ 115998 h 2685143"/>
              <a:gd name="connsiteX14" fmla="*/ 1731153 w 12192000"/>
              <a:gd name="connsiteY14" fmla="*/ 503998 h 2685143"/>
              <a:gd name="connsiteX15" fmla="*/ 1731153 w 12192000"/>
              <a:gd name="connsiteY15" fmla="*/ 2181144 h 2685143"/>
              <a:gd name="connsiteX16" fmla="*/ 2119153 w 12192000"/>
              <a:gd name="connsiteY16" fmla="*/ 2569144 h 2685143"/>
              <a:gd name="connsiteX17" fmla="*/ 2209222 w 12192000"/>
              <a:gd name="connsiteY17" fmla="*/ 2650554 h 2685143"/>
              <a:gd name="connsiteX18" fmla="*/ 2256271 w 12192000"/>
              <a:gd name="connsiteY18" fmla="*/ 2685143 h 2685143"/>
              <a:gd name="connsiteX19" fmla="*/ 0 w 12192000"/>
              <a:gd name="connsiteY19" fmla="*/ 2685143 h 268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2685143">
                <a:moveTo>
                  <a:pt x="3659183" y="0"/>
                </a:moveTo>
                <a:lnTo>
                  <a:pt x="12192000" y="0"/>
                </a:lnTo>
                <a:lnTo>
                  <a:pt x="12192000" y="2685143"/>
                </a:lnTo>
                <a:lnTo>
                  <a:pt x="3659181" y="2685143"/>
                </a:lnTo>
                <a:lnTo>
                  <a:pt x="3706230" y="2650554"/>
                </a:lnTo>
                <a:cubicBezTo>
                  <a:pt x="3737283" y="2625226"/>
                  <a:pt x="3767353" y="2598089"/>
                  <a:pt x="3796299" y="2569144"/>
                </a:cubicBezTo>
                <a:lnTo>
                  <a:pt x="4184299" y="2181144"/>
                </a:lnTo>
                <a:cubicBezTo>
                  <a:pt x="4647430" y="1718013"/>
                  <a:pt x="4647430" y="967129"/>
                  <a:pt x="4184299" y="503998"/>
                </a:cubicBezTo>
                <a:lnTo>
                  <a:pt x="3796299" y="115998"/>
                </a:lnTo>
                <a:cubicBezTo>
                  <a:pt x="3767353" y="87052"/>
                  <a:pt x="3737283" y="59915"/>
                  <a:pt x="3706230" y="34588"/>
                </a:cubicBezTo>
                <a:close/>
                <a:moveTo>
                  <a:pt x="0" y="0"/>
                </a:moveTo>
                <a:lnTo>
                  <a:pt x="2256268" y="0"/>
                </a:lnTo>
                <a:lnTo>
                  <a:pt x="2209222" y="34588"/>
                </a:lnTo>
                <a:cubicBezTo>
                  <a:pt x="2178168" y="59915"/>
                  <a:pt x="2148099" y="87052"/>
                  <a:pt x="2119153" y="115998"/>
                </a:cubicBezTo>
                <a:lnTo>
                  <a:pt x="1731153" y="503998"/>
                </a:lnTo>
                <a:cubicBezTo>
                  <a:pt x="1268022" y="967129"/>
                  <a:pt x="1268022" y="1718013"/>
                  <a:pt x="1731153" y="2181144"/>
                </a:cubicBezTo>
                <a:lnTo>
                  <a:pt x="2119153" y="2569144"/>
                </a:lnTo>
                <a:cubicBezTo>
                  <a:pt x="2148099" y="2598089"/>
                  <a:pt x="2178168" y="2625226"/>
                  <a:pt x="2209222" y="2650554"/>
                </a:cubicBezTo>
                <a:lnTo>
                  <a:pt x="2256271" y="2685143"/>
                </a:lnTo>
                <a:lnTo>
                  <a:pt x="0" y="2685143"/>
                </a:lnTo>
                <a:close/>
              </a:path>
            </a:pathLst>
          </a:custGeom>
          <a:blipFill dpi="0" rotWithShape="0"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114300" algn="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 hidden="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810268" y="1548459"/>
            <a:ext cx="3178662" cy="2861306"/>
            <a:chOff x="2006404" y="1795386"/>
            <a:chExt cx="3178662" cy="2861306"/>
          </a:xfrm>
        </p:grpSpPr>
        <p:grpSp>
          <p:nvGrpSpPr>
            <p:cNvPr id="7" name="组合 6"/>
            <p:cNvGrpSpPr/>
            <p:nvPr/>
          </p:nvGrpSpPr>
          <p:grpSpPr>
            <a:xfrm>
              <a:off x="2006404" y="1795386"/>
              <a:ext cx="2861306" cy="2861306"/>
              <a:chOff x="1353557" y="2560861"/>
              <a:chExt cx="1805306" cy="1805306"/>
            </a:xfrm>
          </p:grpSpPr>
          <p:sp>
            <p:nvSpPr>
              <p:cNvPr id="6" name="圆角矩形 5"/>
              <p:cNvSpPr/>
              <p:nvPr/>
            </p:nvSpPr>
            <p:spPr>
              <a:xfrm rot="2700000">
                <a:off x="1353557" y="2560861"/>
                <a:ext cx="1805306" cy="1805306"/>
              </a:xfrm>
              <a:prstGeom prst="roundRect">
                <a:avLst>
                  <a:gd name="adj" fmla="val 40606"/>
                </a:avLst>
              </a:prstGeom>
              <a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gradFill>
                  <a:gsLst>
                    <a:gs pos="1000">
                      <a:schemeClr val="bg1"/>
                    </a:gs>
                    <a:gs pos="99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effectLst>
                <a:outerShdw blurRad="254000" dist="127000" dir="36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 rot="2700000">
                <a:off x="1403345" y="2610649"/>
                <a:ext cx="1705730" cy="1705730"/>
              </a:xfrm>
              <a:prstGeom prst="roundRect">
                <a:avLst>
                  <a:gd name="adj" fmla="val 40606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  <a:prstDash val="dash"/>
              </a:ln>
              <a:effectLst>
                <a:outerShdw blurRad="254000" dist="127000" dir="36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6" name="任意多边形 55"/>
            <p:cNvSpPr/>
            <p:nvPr/>
          </p:nvSpPr>
          <p:spPr>
            <a:xfrm rot="2700000">
              <a:off x="4071809" y="2669409"/>
              <a:ext cx="1113257" cy="1113257"/>
            </a:xfrm>
            <a:custGeom>
              <a:avLst/>
              <a:gdLst>
                <a:gd name="connsiteX0" fmla="*/ 166920 w 1113257"/>
                <a:gd name="connsiteY0" fmla="*/ 0 h 1113257"/>
                <a:gd name="connsiteX1" fmla="*/ 203564 w 1113257"/>
                <a:gd name="connsiteY1" fmla="*/ 5593 h 1113257"/>
                <a:gd name="connsiteX2" fmla="*/ 1107665 w 1113257"/>
                <a:gd name="connsiteY2" fmla="*/ 909695 h 1113257"/>
                <a:gd name="connsiteX3" fmla="*/ 1113257 w 1113257"/>
                <a:gd name="connsiteY3" fmla="*/ 946336 h 1113257"/>
                <a:gd name="connsiteX4" fmla="*/ 490300 w 1113257"/>
                <a:gd name="connsiteY4" fmla="*/ 1113257 h 1113257"/>
                <a:gd name="connsiteX5" fmla="*/ 482991 w 1113257"/>
                <a:gd name="connsiteY5" fmla="*/ 1098085 h 1113257"/>
                <a:gd name="connsiteX6" fmla="*/ 15173 w 1113257"/>
                <a:gd name="connsiteY6" fmla="*/ 630266 h 1113257"/>
                <a:gd name="connsiteX7" fmla="*/ 0 w 1113257"/>
                <a:gd name="connsiteY7" fmla="*/ 622956 h 1113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57" h="1113257">
                  <a:moveTo>
                    <a:pt x="166920" y="0"/>
                  </a:moveTo>
                  <a:lnTo>
                    <a:pt x="203564" y="5593"/>
                  </a:lnTo>
                  <a:cubicBezTo>
                    <a:pt x="657371" y="98455"/>
                    <a:pt x="1014803" y="455887"/>
                    <a:pt x="1107665" y="909695"/>
                  </a:cubicBezTo>
                  <a:lnTo>
                    <a:pt x="1113257" y="946336"/>
                  </a:lnTo>
                  <a:lnTo>
                    <a:pt x="490300" y="1113257"/>
                  </a:lnTo>
                  <a:lnTo>
                    <a:pt x="482991" y="1098085"/>
                  </a:lnTo>
                  <a:cubicBezTo>
                    <a:pt x="375674" y="900531"/>
                    <a:pt x="212726" y="737584"/>
                    <a:pt x="15173" y="630266"/>
                  </a:cubicBezTo>
                  <a:lnTo>
                    <a:pt x="0" y="62295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innerShdw blurRad="101600" dist="762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6" name="PA_椭圆 23"/>
          <p:cNvSpPr/>
          <p:nvPr>
            <p:custDataLst>
              <p:tags r:id="rId2"/>
            </p:custDataLst>
          </p:nvPr>
        </p:nvSpPr>
        <p:spPr>
          <a:xfrm>
            <a:off x="142412" y="4102315"/>
            <a:ext cx="814468" cy="814468"/>
          </a:xfrm>
          <a:prstGeom prst="ellipse">
            <a:avLst/>
          </a:prstGeom>
          <a:gradFill flip="none" rotWithShape="0">
            <a:gsLst>
              <a:gs pos="99000">
                <a:schemeClr val="accent5"/>
              </a:gs>
              <a:gs pos="1000">
                <a:schemeClr val="accent5">
                  <a:lumMod val="75000"/>
                </a:schemeClr>
              </a:gs>
            </a:gsLst>
            <a:lin ang="13500000" scaled="1"/>
            <a:tileRect/>
          </a:gradFill>
          <a:ln>
            <a:gradFill>
              <a:gsLst>
                <a:gs pos="1000">
                  <a:schemeClr val="bg1"/>
                </a:gs>
                <a:gs pos="99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127000" dist="127000" dir="36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PA_椭圆 24"/>
          <p:cNvSpPr/>
          <p:nvPr>
            <p:custDataLst>
              <p:tags r:id="rId3"/>
            </p:custDataLst>
          </p:nvPr>
        </p:nvSpPr>
        <p:spPr>
          <a:xfrm>
            <a:off x="1566295" y="1609272"/>
            <a:ext cx="414554" cy="414554"/>
          </a:xfrm>
          <a:prstGeom prst="ellipse">
            <a:avLst/>
          </a:prstGeom>
          <a:gradFill flip="none" rotWithShape="0">
            <a:gsLst>
              <a:gs pos="99000">
                <a:schemeClr val="bg1">
                  <a:lumMod val="95000"/>
                </a:schemeClr>
              </a:gs>
              <a:gs pos="1000">
                <a:schemeClr val="bg1"/>
              </a:gs>
            </a:gsLst>
            <a:lin ang="13500000" scaled="1"/>
            <a:tileRect/>
          </a:gradFill>
          <a:ln>
            <a:gradFill>
              <a:gsLst>
                <a:gs pos="1000">
                  <a:schemeClr val="bg1"/>
                </a:gs>
                <a:gs pos="99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127000" dist="127000" dir="36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PA_椭圆 23"/>
          <p:cNvSpPr/>
          <p:nvPr>
            <p:custDataLst>
              <p:tags r:id="rId4"/>
            </p:custDataLst>
          </p:nvPr>
        </p:nvSpPr>
        <p:spPr>
          <a:xfrm>
            <a:off x="4670751" y="1548459"/>
            <a:ext cx="259073" cy="259073"/>
          </a:xfrm>
          <a:prstGeom prst="ellipse">
            <a:avLst/>
          </a:prstGeom>
          <a:gradFill flip="none" rotWithShape="0">
            <a:gsLst>
              <a:gs pos="99000">
                <a:schemeClr val="accent5"/>
              </a:gs>
              <a:gs pos="1000">
                <a:schemeClr val="accent5">
                  <a:lumMod val="75000"/>
                </a:schemeClr>
              </a:gs>
            </a:gsLst>
            <a:lin ang="13500000" scaled="1"/>
            <a:tileRect/>
          </a:gradFill>
          <a:ln>
            <a:gradFill>
              <a:gsLst>
                <a:gs pos="1000">
                  <a:schemeClr val="bg1"/>
                </a:gs>
                <a:gs pos="99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127000" dist="127000" dir="36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PA_椭圆 23"/>
          <p:cNvSpPr/>
          <p:nvPr>
            <p:custDataLst>
              <p:tags r:id="rId5"/>
            </p:custDataLst>
          </p:nvPr>
        </p:nvSpPr>
        <p:spPr>
          <a:xfrm>
            <a:off x="213173" y="2377397"/>
            <a:ext cx="1371347" cy="1371347"/>
          </a:xfrm>
          <a:prstGeom prst="ellipse">
            <a:avLst/>
          </a:prstGeom>
          <a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gradFill>
              <a:gsLst>
                <a:gs pos="1000">
                  <a:schemeClr val="bg1"/>
                </a:gs>
                <a:gs pos="99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127000" dist="127000" dir="36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任意多边形 40" hidden="1"/>
          <p:cNvSpPr/>
          <p:nvPr/>
        </p:nvSpPr>
        <p:spPr>
          <a:xfrm>
            <a:off x="7702832" y="3837031"/>
            <a:ext cx="1120269" cy="980236"/>
          </a:xfrm>
          <a:custGeom>
            <a:avLst/>
            <a:gdLst/>
            <a:ahLst/>
            <a:cxnLst/>
            <a:rect l="l" t="t" r="r" b="b"/>
            <a:pathLst>
              <a:path w="293914" h="257175">
                <a:moveTo>
                  <a:pt x="230625" y="192308"/>
                </a:moveTo>
                <a:lnTo>
                  <a:pt x="223737" y="224885"/>
                </a:lnTo>
                <a:lnTo>
                  <a:pt x="242393" y="192308"/>
                </a:lnTo>
                <a:close/>
                <a:moveTo>
                  <a:pt x="164896" y="192308"/>
                </a:moveTo>
                <a:lnTo>
                  <a:pt x="212686" y="241533"/>
                </a:lnTo>
                <a:cubicBezTo>
                  <a:pt x="213452" y="241150"/>
                  <a:pt x="214073" y="240911"/>
                  <a:pt x="214552" y="240815"/>
                </a:cubicBezTo>
                <a:lnTo>
                  <a:pt x="216848" y="236797"/>
                </a:lnTo>
                <a:lnTo>
                  <a:pt x="226176" y="192308"/>
                </a:lnTo>
                <a:close/>
                <a:moveTo>
                  <a:pt x="138777" y="192308"/>
                </a:moveTo>
                <a:lnTo>
                  <a:pt x="89696" y="243111"/>
                </a:lnTo>
                <a:lnTo>
                  <a:pt x="141360" y="243111"/>
                </a:lnTo>
                <a:cubicBezTo>
                  <a:pt x="143082" y="241580"/>
                  <a:pt x="144948" y="240815"/>
                  <a:pt x="146957" y="240815"/>
                </a:cubicBezTo>
                <a:cubicBezTo>
                  <a:pt x="148966" y="240815"/>
                  <a:pt x="150832" y="241580"/>
                  <a:pt x="152554" y="243111"/>
                </a:cubicBezTo>
                <a:lnTo>
                  <a:pt x="208381" y="243111"/>
                </a:lnTo>
                <a:lnTo>
                  <a:pt x="159299" y="192308"/>
                </a:lnTo>
                <a:close/>
                <a:moveTo>
                  <a:pt x="79219" y="192308"/>
                </a:moveTo>
                <a:lnTo>
                  <a:pt x="79219" y="240384"/>
                </a:lnTo>
                <a:lnTo>
                  <a:pt x="79793" y="241245"/>
                </a:lnTo>
                <a:cubicBezTo>
                  <a:pt x="81133" y="241724"/>
                  <a:pt x="82185" y="242346"/>
                  <a:pt x="82950" y="243111"/>
                </a:cubicBezTo>
                <a:lnTo>
                  <a:pt x="83668" y="243111"/>
                </a:lnTo>
                <a:lnTo>
                  <a:pt x="132749" y="192308"/>
                </a:lnTo>
                <a:close/>
                <a:moveTo>
                  <a:pt x="51521" y="192308"/>
                </a:moveTo>
                <a:lnTo>
                  <a:pt x="74914" y="232922"/>
                </a:lnTo>
                <a:lnTo>
                  <a:pt x="74914" y="192308"/>
                </a:lnTo>
                <a:close/>
                <a:moveTo>
                  <a:pt x="148966" y="181688"/>
                </a:moveTo>
                <a:lnTo>
                  <a:pt x="142939" y="188002"/>
                </a:lnTo>
                <a:lnTo>
                  <a:pt x="155137" y="188002"/>
                </a:lnTo>
                <a:close/>
                <a:moveTo>
                  <a:pt x="233926" y="176665"/>
                </a:moveTo>
                <a:lnTo>
                  <a:pt x="231486" y="188002"/>
                </a:lnTo>
                <a:lnTo>
                  <a:pt x="242393" y="188002"/>
                </a:lnTo>
                <a:cubicBezTo>
                  <a:pt x="242489" y="187428"/>
                  <a:pt x="242728" y="186902"/>
                  <a:pt x="243111" y="186424"/>
                </a:cubicBezTo>
                <a:close/>
                <a:moveTo>
                  <a:pt x="74914" y="160878"/>
                </a:moveTo>
                <a:lnTo>
                  <a:pt x="50804" y="186280"/>
                </a:lnTo>
                <a:cubicBezTo>
                  <a:pt x="51186" y="187045"/>
                  <a:pt x="51426" y="187620"/>
                  <a:pt x="51521" y="188002"/>
                </a:cubicBezTo>
                <a:lnTo>
                  <a:pt x="74914" y="188002"/>
                </a:lnTo>
                <a:close/>
                <a:moveTo>
                  <a:pt x="194173" y="134759"/>
                </a:moveTo>
                <a:lnTo>
                  <a:pt x="151693" y="178817"/>
                </a:lnTo>
                <a:lnTo>
                  <a:pt x="160734" y="188002"/>
                </a:lnTo>
                <a:lnTo>
                  <a:pt x="227181" y="188002"/>
                </a:lnTo>
                <a:lnTo>
                  <a:pt x="230338" y="172933"/>
                </a:lnTo>
                <a:close/>
                <a:moveTo>
                  <a:pt x="101751" y="132463"/>
                </a:moveTo>
                <a:lnTo>
                  <a:pt x="79219" y="156286"/>
                </a:lnTo>
                <a:lnTo>
                  <a:pt x="79219" y="188002"/>
                </a:lnTo>
                <a:lnTo>
                  <a:pt x="136911" y="188002"/>
                </a:lnTo>
                <a:lnTo>
                  <a:pt x="146096" y="178530"/>
                </a:lnTo>
                <a:close/>
                <a:moveTo>
                  <a:pt x="79219" y="109214"/>
                </a:moveTo>
                <a:lnTo>
                  <a:pt x="79219" y="149971"/>
                </a:lnTo>
                <a:lnTo>
                  <a:pt x="98737" y="129449"/>
                </a:lnTo>
                <a:close/>
                <a:moveTo>
                  <a:pt x="146814" y="84673"/>
                </a:moveTo>
                <a:lnTo>
                  <a:pt x="104190" y="129880"/>
                </a:lnTo>
                <a:lnTo>
                  <a:pt x="148823" y="175660"/>
                </a:lnTo>
                <a:lnTo>
                  <a:pt x="191303" y="131602"/>
                </a:lnTo>
                <a:close/>
                <a:moveTo>
                  <a:pt x="253444" y="83668"/>
                </a:moveTo>
                <a:lnTo>
                  <a:pt x="234931" y="171498"/>
                </a:lnTo>
                <a:lnTo>
                  <a:pt x="245981" y="183266"/>
                </a:lnTo>
                <a:cubicBezTo>
                  <a:pt x="246459" y="182979"/>
                  <a:pt x="247177" y="182644"/>
                  <a:pt x="248134" y="182262"/>
                </a:cubicBezTo>
                <a:lnTo>
                  <a:pt x="277841" y="130454"/>
                </a:lnTo>
                <a:cubicBezTo>
                  <a:pt x="277650" y="129497"/>
                  <a:pt x="277554" y="128827"/>
                  <a:pt x="277554" y="128444"/>
                </a:cubicBezTo>
                <a:cubicBezTo>
                  <a:pt x="277554" y="128349"/>
                  <a:pt x="277697" y="127583"/>
                  <a:pt x="277985" y="126148"/>
                </a:cubicBezTo>
                <a:close/>
                <a:moveTo>
                  <a:pt x="249712" y="77354"/>
                </a:moveTo>
                <a:lnTo>
                  <a:pt x="197187" y="131745"/>
                </a:lnTo>
                <a:lnTo>
                  <a:pt x="231343" y="167767"/>
                </a:lnTo>
                <a:lnTo>
                  <a:pt x="250286" y="78215"/>
                </a:lnTo>
                <a:lnTo>
                  <a:pt x="249856" y="77497"/>
                </a:lnTo>
                <a:close/>
                <a:moveTo>
                  <a:pt x="48077" y="76923"/>
                </a:moveTo>
                <a:cubicBezTo>
                  <a:pt x="46833" y="77689"/>
                  <a:pt x="45446" y="78167"/>
                  <a:pt x="43915" y="78358"/>
                </a:cubicBezTo>
                <a:lnTo>
                  <a:pt x="16074" y="126579"/>
                </a:lnTo>
                <a:cubicBezTo>
                  <a:pt x="16169" y="126961"/>
                  <a:pt x="16217" y="127583"/>
                  <a:pt x="16217" y="128444"/>
                </a:cubicBezTo>
                <a:cubicBezTo>
                  <a:pt x="16217" y="129401"/>
                  <a:pt x="16121" y="130119"/>
                  <a:pt x="15930" y="130597"/>
                </a:cubicBezTo>
                <a:lnTo>
                  <a:pt x="45781" y="182262"/>
                </a:lnTo>
                <a:cubicBezTo>
                  <a:pt x="45972" y="182262"/>
                  <a:pt x="46187" y="182310"/>
                  <a:pt x="46426" y="182405"/>
                </a:cubicBezTo>
                <a:cubicBezTo>
                  <a:pt x="46666" y="182501"/>
                  <a:pt x="46929" y="182621"/>
                  <a:pt x="47216" y="182764"/>
                </a:cubicBezTo>
                <a:cubicBezTo>
                  <a:pt x="47503" y="182908"/>
                  <a:pt x="47742" y="183027"/>
                  <a:pt x="47933" y="183123"/>
                </a:cubicBezTo>
                <a:lnTo>
                  <a:pt x="74914" y="154564"/>
                </a:lnTo>
                <a:lnTo>
                  <a:pt x="74914" y="104765"/>
                </a:lnTo>
                <a:close/>
                <a:moveTo>
                  <a:pt x="74914" y="61137"/>
                </a:moveTo>
                <a:lnTo>
                  <a:pt x="51378" y="69604"/>
                </a:lnTo>
                <a:cubicBezTo>
                  <a:pt x="51378" y="69700"/>
                  <a:pt x="51402" y="69796"/>
                  <a:pt x="51449" y="69891"/>
                </a:cubicBezTo>
                <a:cubicBezTo>
                  <a:pt x="51497" y="69987"/>
                  <a:pt x="51521" y="70083"/>
                  <a:pt x="51521" y="70178"/>
                </a:cubicBezTo>
                <a:cubicBezTo>
                  <a:pt x="51521" y="71709"/>
                  <a:pt x="51138" y="73096"/>
                  <a:pt x="50373" y="74340"/>
                </a:cubicBezTo>
                <a:lnTo>
                  <a:pt x="74914" y="99742"/>
                </a:lnTo>
                <a:close/>
                <a:moveTo>
                  <a:pt x="111797" y="47790"/>
                </a:moveTo>
                <a:lnTo>
                  <a:pt x="79219" y="59558"/>
                </a:lnTo>
                <a:lnTo>
                  <a:pt x="79219" y="104191"/>
                </a:lnTo>
                <a:lnTo>
                  <a:pt x="101177" y="126722"/>
                </a:lnTo>
                <a:lnTo>
                  <a:pt x="143800" y="81659"/>
                </a:lnTo>
                <a:close/>
                <a:moveTo>
                  <a:pt x="74914" y="24541"/>
                </a:moveTo>
                <a:lnTo>
                  <a:pt x="51521" y="65012"/>
                </a:lnTo>
                <a:lnTo>
                  <a:pt x="74914" y="56544"/>
                </a:lnTo>
                <a:close/>
                <a:moveTo>
                  <a:pt x="81228" y="15500"/>
                </a:moveTo>
                <a:cubicBezTo>
                  <a:pt x="80654" y="15691"/>
                  <a:pt x="80176" y="15835"/>
                  <a:pt x="79793" y="15930"/>
                </a:cubicBezTo>
                <a:lnTo>
                  <a:pt x="79219" y="17078"/>
                </a:lnTo>
                <a:lnTo>
                  <a:pt x="79219" y="54966"/>
                </a:lnTo>
                <a:lnTo>
                  <a:pt x="108639" y="44346"/>
                </a:lnTo>
                <a:close/>
                <a:moveTo>
                  <a:pt x="212543" y="15213"/>
                </a:moveTo>
                <a:lnTo>
                  <a:pt x="149827" y="81659"/>
                </a:lnTo>
                <a:lnTo>
                  <a:pt x="194316" y="128588"/>
                </a:lnTo>
                <a:lnTo>
                  <a:pt x="246555" y="74340"/>
                </a:lnTo>
                <a:cubicBezTo>
                  <a:pt x="245790" y="73096"/>
                  <a:pt x="245407" y="71709"/>
                  <a:pt x="245407" y="70178"/>
                </a:cubicBezTo>
                <a:lnTo>
                  <a:pt x="245407" y="69891"/>
                </a:lnTo>
                <a:lnTo>
                  <a:pt x="214408" y="15930"/>
                </a:lnTo>
                <a:cubicBezTo>
                  <a:pt x="213930" y="15835"/>
                  <a:pt x="213308" y="15595"/>
                  <a:pt x="212543" y="15213"/>
                </a:cubicBezTo>
                <a:close/>
                <a:moveTo>
                  <a:pt x="205367" y="14065"/>
                </a:moveTo>
                <a:lnTo>
                  <a:pt x="116245" y="46212"/>
                </a:lnTo>
                <a:lnTo>
                  <a:pt x="146814" y="78502"/>
                </a:lnTo>
                <a:lnTo>
                  <a:pt x="207663" y="14065"/>
                </a:lnTo>
                <a:close/>
                <a:moveTo>
                  <a:pt x="85821" y="14065"/>
                </a:moveTo>
                <a:lnTo>
                  <a:pt x="113088" y="42767"/>
                </a:lnTo>
                <a:lnTo>
                  <a:pt x="192594" y="14065"/>
                </a:lnTo>
                <a:lnTo>
                  <a:pt x="152411" y="14065"/>
                </a:lnTo>
                <a:cubicBezTo>
                  <a:pt x="150880" y="15595"/>
                  <a:pt x="149062" y="16361"/>
                  <a:pt x="146957" y="16361"/>
                </a:cubicBezTo>
                <a:cubicBezTo>
                  <a:pt x="144852" y="16361"/>
                  <a:pt x="143035" y="15595"/>
                  <a:pt x="141504" y="14065"/>
                </a:cubicBezTo>
                <a:close/>
                <a:moveTo>
                  <a:pt x="77641" y="0"/>
                </a:moveTo>
                <a:cubicBezTo>
                  <a:pt x="80128" y="0"/>
                  <a:pt x="82233" y="1005"/>
                  <a:pt x="83955" y="3014"/>
                </a:cubicBezTo>
                <a:lnTo>
                  <a:pt x="140786" y="3014"/>
                </a:lnTo>
                <a:cubicBezTo>
                  <a:pt x="142317" y="1005"/>
                  <a:pt x="144374" y="0"/>
                  <a:pt x="146957" y="0"/>
                </a:cubicBezTo>
                <a:cubicBezTo>
                  <a:pt x="149540" y="0"/>
                  <a:pt x="151597" y="1005"/>
                  <a:pt x="153128" y="3014"/>
                </a:cubicBezTo>
                <a:lnTo>
                  <a:pt x="210246" y="3014"/>
                </a:lnTo>
                <a:cubicBezTo>
                  <a:pt x="211969" y="1005"/>
                  <a:pt x="214073" y="0"/>
                  <a:pt x="216561" y="0"/>
                </a:cubicBezTo>
                <a:cubicBezTo>
                  <a:pt x="218762" y="0"/>
                  <a:pt x="220675" y="790"/>
                  <a:pt x="222301" y="2368"/>
                </a:cubicBezTo>
                <a:cubicBezTo>
                  <a:pt x="223928" y="3947"/>
                  <a:pt x="224741" y="5884"/>
                  <a:pt x="224741" y="8181"/>
                </a:cubicBezTo>
                <a:cubicBezTo>
                  <a:pt x="224741" y="8755"/>
                  <a:pt x="224550" y="9616"/>
                  <a:pt x="224167" y="10764"/>
                </a:cubicBezTo>
                <a:lnTo>
                  <a:pt x="253874" y="62141"/>
                </a:lnTo>
                <a:cubicBezTo>
                  <a:pt x="256075" y="62237"/>
                  <a:pt x="257941" y="63074"/>
                  <a:pt x="259471" y="64653"/>
                </a:cubicBezTo>
                <a:cubicBezTo>
                  <a:pt x="261002" y="66232"/>
                  <a:pt x="261768" y="68073"/>
                  <a:pt x="261768" y="70178"/>
                </a:cubicBezTo>
                <a:cubicBezTo>
                  <a:pt x="261768" y="71422"/>
                  <a:pt x="261433" y="72714"/>
                  <a:pt x="260763" y="74053"/>
                </a:cubicBezTo>
                <a:lnTo>
                  <a:pt x="287600" y="120551"/>
                </a:lnTo>
                <a:cubicBezTo>
                  <a:pt x="289418" y="120934"/>
                  <a:pt x="290925" y="121867"/>
                  <a:pt x="292121" y="123350"/>
                </a:cubicBezTo>
                <a:cubicBezTo>
                  <a:pt x="293316" y="124833"/>
                  <a:pt x="293914" y="126531"/>
                  <a:pt x="293914" y="128444"/>
                </a:cubicBezTo>
                <a:cubicBezTo>
                  <a:pt x="293914" y="130454"/>
                  <a:pt x="293293" y="132200"/>
                  <a:pt x="292049" y="133683"/>
                </a:cubicBezTo>
                <a:cubicBezTo>
                  <a:pt x="290805" y="135166"/>
                  <a:pt x="289226" y="136098"/>
                  <a:pt x="287313" y="136481"/>
                </a:cubicBezTo>
                <a:lnTo>
                  <a:pt x="257893" y="187572"/>
                </a:lnTo>
                <a:cubicBezTo>
                  <a:pt x="258180" y="188433"/>
                  <a:pt x="258323" y="189294"/>
                  <a:pt x="258323" y="190155"/>
                </a:cubicBezTo>
                <a:cubicBezTo>
                  <a:pt x="258323" y="192068"/>
                  <a:pt x="257725" y="193767"/>
                  <a:pt x="256529" y="195250"/>
                </a:cubicBezTo>
                <a:cubicBezTo>
                  <a:pt x="255333" y="196733"/>
                  <a:pt x="253779" y="197665"/>
                  <a:pt x="251865" y="198048"/>
                </a:cubicBezTo>
                <a:lnTo>
                  <a:pt x="224167" y="246412"/>
                </a:lnTo>
                <a:cubicBezTo>
                  <a:pt x="224454" y="247177"/>
                  <a:pt x="224598" y="247943"/>
                  <a:pt x="224598" y="248708"/>
                </a:cubicBezTo>
                <a:cubicBezTo>
                  <a:pt x="224598" y="250909"/>
                  <a:pt x="223808" y="252822"/>
                  <a:pt x="222230" y="254449"/>
                </a:cubicBezTo>
                <a:cubicBezTo>
                  <a:pt x="220651" y="256075"/>
                  <a:pt x="218714" y="256888"/>
                  <a:pt x="216417" y="256888"/>
                </a:cubicBezTo>
                <a:cubicBezTo>
                  <a:pt x="214026" y="256888"/>
                  <a:pt x="212064" y="256027"/>
                  <a:pt x="210533" y="254305"/>
                </a:cubicBezTo>
                <a:lnTo>
                  <a:pt x="153128" y="254305"/>
                </a:lnTo>
                <a:cubicBezTo>
                  <a:pt x="151502" y="256219"/>
                  <a:pt x="149445" y="257175"/>
                  <a:pt x="146957" y="257175"/>
                </a:cubicBezTo>
                <a:cubicBezTo>
                  <a:pt x="144470" y="257175"/>
                  <a:pt x="142413" y="256219"/>
                  <a:pt x="140786" y="254305"/>
                </a:cubicBezTo>
                <a:lnTo>
                  <a:pt x="83525" y="254305"/>
                </a:lnTo>
                <a:cubicBezTo>
                  <a:pt x="81898" y="256219"/>
                  <a:pt x="79841" y="257175"/>
                  <a:pt x="77354" y="257175"/>
                </a:cubicBezTo>
                <a:cubicBezTo>
                  <a:pt x="75153" y="257175"/>
                  <a:pt x="73239" y="256386"/>
                  <a:pt x="71613" y="254807"/>
                </a:cubicBezTo>
                <a:cubicBezTo>
                  <a:pt x="69986" y="253229"/>
                  <a:pt x="69173" y="251291"/>
                  <a:pt x="69173" y="248995"/>
                </a:cubicBezTo>
                <a:cubicBezTo>
                  <a:pt x="69173" y="248230"/>
                  <a:pt x="69365" y="247273"/>
                  <a:pt x="69747" y="246125"/>
                </a:cubicBezTo>
                <a:lnTo>
                  <a:pt x="42049" y="198048"/>
                </a:lnTo>
                <a:cubicBezTo>
                  <a:pt x="40136" y="197665"/>
                  <a:pt x="38581" y="196733"/>
                  <a:pt x="37385" y="195250"/>
                </a:cubicBezTo>
                <a:cubicBezTo>
                  <a:pt x="36189" y="193767"/>
                  <a:pt x="35591" y="192068"/>
                  <a:pt x="35591" y="190155"/>
                </a:cubicBezTo>
                <a:cubicBezTo>
                  <a:pt x="35591" y="189294"/>
                  <a:pt x="35735" y="188433"/>
                  <a:pt x="36022" y="187572"/>
                </a:cubicBezTo>
                <a:lnTo>
                  <a:pt x="6458" y="136481"/>
                </a:lnTo>
                <a:cubicBezTo>
                  <a:pt x="4545" y="136003"/>
                  <a:pt x="2990" y="135022"/>
                  <a:pt x="1794" y="133539"/>
                </a:cubicBezTo>
                <a:cubicBezTo>
                  <a:pt x="598" y="132056"/>
                  <a:pt x="0" y="130358"/>
                  <a:pt x="0" y="128444"/>
                </a:cubicBezTo>
                <a:cubicBezTo>
                  <a:pt x="0" y="126435"/>
                  <a:pt x="646" y="124689"/>
                  <a:pt x="1937" y="123206"/>
                </a:cubicBezTo>
                <a:cubicBezTo>
                  <a:pt x="3229" y="121723"/>
                  <a:pt x="4832" y="120790"/>
                  <a:pt x="6745" y="120408"/>
                </a:cubicBezTo>
                <a:lnTo>
                  <a:pt x="35304" y="71039"/>
                </a:lnTo>
                <a:cubicBezTo>
                  <a:pt x="35304" y="70944"/>
                  <a:pt x="35280" y="70800"/>
                  <a:pt x="35232" y="70609"/>
                </a:cubicBezTo>
                <a:cubicBezTo>
                  <a:pt x="35185" y="70417"/>
                  <a:pt x="35161" y="70274"/>
                  <a:pt x="35161" y="70178"/>
                </a:cubicBezTo>
                <a:cubicBezTo>
                  <a:pt x="35161" y="66734"/>
                  <a:pt x="36787" y="64294"/>
                  <a:pt x="40040" y="62859"/>
                </a:cubicBezTo>
                <a:lnTo>
                  <a:pt x="70034" y="10764"/>
                </a:lnTo>
                <a:cubicBezTo>
                  <a:pt x="69652" y="9807"/>
                  <a:pt x="69460" y="8946"/>
                  <a:pt x="69460" y="8181"/>
                </a:cubicBezTo>
                <a:cubicBezTo>
                  <a:pt x="69460" y="5884"/>
                  <a:pt x="70274" y="3947"/>
                  <a:pt x="71900" y="2368"/>
                </a:cubicBezTo>
                <a:cubicBezTo>
                  <a:pt x="73526" y="790"/>
                  <a:pt x="75440" y="0"/>
                  <a:pt x="77641" y="0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cs typeface="+mn-ea"/>
              <a:sym typeface="+mn-lt"/>
            </a:endParaRPr>
          </a:p>
        </p:txBody>
      </p:sp>
      <p:pic>
        <p:nvPicPr>
          <p:cNvPr id="24" name="图片 23" hidden="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21" y="0"/>
            <a:ext cx="12186779" cy="6853164"/>
          </a:xfrm>
          <a:prstGeom prst="rect">
            <a:avLst/>
          </a:prstGeom>
        </p:spPr>
      </p:pic>
      <p:sp>
        <p:nvSpPr>
          <p:cNvPr id="87" name="PA_椭圆 24"/>
          <p:cNvSpPr/>
          <p:nvPr>
            <p:custDataLst>
              <p:tags r:id="rId6"/>
            </p:custDataLst>
          </p:nvPr>
        </p:nvSpPr>
        <p:spPr>
          <a:xfrm>
            <a:off x="4726023" y="3634880"/>
            <a:ext cx="515809" cy="515809"/>
          </a:xfrm>
          <a:prstGeom prst="ellipse">
            <a:avLst/>
          </a:prstGeom>
          <a:gradFill flip="none" rotWithShape="0">
            <a:gsLst>
              <a:gs pos="99000">
                <a:schemeClr val="bg1">
                  <a:lumMod val="95000"/>
                </a:schemeClr>
              </a:gs>
              <a:gs pos="1000">
                <a:schemeClr val="bg1"/>
              </a:gs>
            </a:gsLst>
            <a:lin ang="13500000" scaled="1"/>
            <a:tileRect/>
          </a:gradFill>
          <a:ln>
            <a:gradFill>
              <a:gsLst>
                <a:gs pos="1000">
                  <a:schemeClr val="bg1"/>
                </a:gs>
                <a:gs pos="99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127000" dist="127000" dir="36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2F21C64-474A-4BF0-802A-41C84A4BB5F1}"/>
              </a:ext>
            </a:extLst>
          </p:cNvPr>
          <p:cNvSpPr/>
          <p:nvPr/>
        </p:nvSpPr>
        <p:spPr>
          <a:xfrm>
            <a:off x="5388991" y="401008"/>
            <a:ext cx="2494913" cy="5060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導入數據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分為訓練組及測試組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04EB8EB5-D158-40DE-AA52-4059EB2E5D02}"/>
              </a:ext>
            </a:extLst>
          </p:cNvPr>
          <p:cNvSpPr/>
          <p:nvPr/>
        </p:nvSpPr>
        <p:spPr>
          <a:xfrm>
            <a:off x="5388991" y="1363614"/>
            <a:ext cx="2494913" cy="5060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導入相關套件</a:t>
            </a:r>
            <a:endParaRPr lang="zh-TW" altLang="en-US" dirty="0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AB4462E4-C351-4199-8745-FD5272965421}"/>
              </a:ext>
            </a:extLst>
          </p:cNvPr>
          <p:cNvSpPr/>
          <p:nvPr/>
        </p:nvSpPr>
        <p:spPr>
          <a:xfrm>
            <a:off x="5388991" y="2326220"/>
            <a:ext cx="2494913" cy="5060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建立模型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卷積池化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/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C52FCB32-7AA9-420C-A126-BE4000EB39EA}"/>
              </a:ext>
            </a:extLst>
          </p:cNvPr>
          <p:cNvSpPr/>
          <p:nvPr/>
        </p:nvSpPr>
        <p:spPr>
          <a:xfrm>
            <a:off x="5388991" y="4255558"/>
            <a:ext cx="2494913" cy="5060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重新排序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02207B7F-4EB3-48BD-93E0-48C12A860120}"/>
              </a:ext>
            </a:extLst>
          </p:cNvPr>
          <p:cNvSpPr/>
          <p:nvPr/>
        </p:nvSpPr>
        <p:spPr>
          <a:xfrm>
            <a:off x="5388991" y="3288826"/>
            <a:ext cx="2494913" cy="5060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訓練模型</a:t>
            </a:r>
            <a:endParaRPr lang="zh-TW" altLang="en-US" dirty="0"/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12A1E87F-1D3F-40D3-B59E-183228F8B484}"/>
              </a:ext>
            </a:extLst>
          </p:cNvPr>
          <p:cNvSpPr/>
          <p:nvPr/>
        </p:nvSpPr>
        <p:spPr>
          <a:xfrm>
            <a:off x="7289614" y="5222290"/>
            <a:ext cx="2494913" cy="5060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導入實測模型並實測</a:t>
            </a:r>
            <a:endParaRPr lang="zh-TW" altLang="en-US" dirty="0"/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E8FC679C-C4D1-47EB-8992-F92C4D1326B4}"/>
              </a:ext>
            </a:extLst>
          </p:cNvPr>
          <p:cNvSpPr/>
          <p:nvPr/>
        </p:nvSpPr>
        <p:spPr>
          <a:xfrm>
            <a:off x="8954318" y="4255558"/>
            <a:ext cx="2494913" cy="5060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預測</a:t>
            </a:r>
            <a:endParaRPr lang="zh-TW" altLang="en-US" dirty="0"/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BDF3FFB8-634B-4CAA-8F26-59FFF665A631}"/>
              </a:ext>
            </a:extLst>
          </p:cNvPr>
          <p:cNvSpPr/>
          <p:nvPr/>
        </p:nvSpPr>
        <p:spPr>
          <a:xfrm>
            <a:off x="8954318" y="3288825"/>
            <a:ext cx="2494913" cy="5060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畫圖</a:t>
            </a:r>
            <a:endParaRPr lang="zh-TW" altLang="en-US" dirty="0"/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F690E72F-7B35-4192-BA0B-BBE387D11558}"/>
              </a:ext>
            </a:extLst>
          </p:cNvPr>
          <p:cNvSpPr/>
          <p:nvPr/>
        </p:nvSpPr>
        <p:spPr>
          <a:xfrm>
            <a:off x="8954318" y="2316073"/>
            <a:ext cx="2494913" cy="5060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編譯模型</a:t>
            </a:r>
            <a:endParaRPr lang="zh-TW" altLang="en-US" dirty="0"/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C63866C1-FA47-42F3-9956-385972AAA34C}"/>
              </a:ext>
            </a:extLst>
          </p:cNvPr>
          <p:cNvSpPr/>
          <p:nvPr/>
        </p:nvSpPr>
        <p:spPr>
          <a:xfrm>
            <a:off x="8954318" y="1363613"/>
            <a:ext cx="2494913" cy="5060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特徵縮放</a:t>
            </a:r>
            <a:endParaRPr lang="zh-TW" altLang="en-US" dirty="0"/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69490931-C969-441D-A142-FD51FE6B6AC9}"/>
              </a:ext>
            </a:extLst>
          </p:cNvPr>
          <p:cNvSpPr/>
          <p:nvPr/>
        </p:nvSpPr>
        <p:spPr>
          <a:xfrm>
            <a:off x="8954320" y="395650"/>
            <a:ext cx="2494913" cy="5060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數據測試</a:t>
            </a:r>
            <a:endParaRPr lang="zh-TW" altLang="en-US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3A85B41-D33D-4422-9B76-39893CC921BB}"/>
              </a:ext>
            </a:extLst>
          </p:cNvPr>
          <p:cNvCxnSpPr>
            <a:cxnSpLocks/>
          </p:cNvCxnSpPr>
          <p:nvPr/>
        </p:nvCxnSpPr>
        <p:spPr>
          <a:xfrm flipV="1">
            <a:off x="7966617" y="667011"/>
            <a:ext cx="904989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95C98A35-CB2B-4AAB-8B00-2BF62F6069CB}"/>
              </a:ext>
            </a:extLst>
          </p:cNvPr>
          <p:cNvCxnSpPr>
            <a:cxnSpLocks/>
          </p:cNvCxnSpPr>
          <p:nvPr/>
        </p:nvCxnSpPr>
        <p:spPr>
          <a:xfrm flipH="1">
            <a:off x="7918988" y="944456"/>
            <a:ext cx="1000246" cy="404713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F0046104-C079-47BF-B514-03786FD6FDD4}"/>
              </a:ext>
            </a:extLst>
          </p:cNvPr>
          <p:cNvCxnSpPr>
            <a:cxnSpLocks/>
          </p:cNvCxnSpPr>
          <p:nvPr/>
        </p:nvCxnSpPr>
        <p:spPr>
          <a:xfrm flipV="1">
            <a:off x="7966617" y="1662313"/>
            <a:ext cx="904989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1567FF4F-FD70-43F6-AE2A-FAD3DC4849A7}"/>
              </a:ext>
            </a:extLst>
          </p:cNvPr>
          <p:cNvCxnSpPr>
            <a:cxnSpLocks/>
          </p:cNvCxnSpPr>
          <p:nvPr/>
        </p:nvCxnSpPr>
        <p:spPr>
          <a:xfrm flipV="1">
            <a:off x="7966616" y="2607717"/>
            <a:ext cx="904989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486CE12C-2333-4885-87D8-151A08DF5906}"/>
              </a:ext>
            </a:extLst>
          </p:cNvPr>
          <p:cNvCxnSpPr>
            <a:cxnSpLocks/>
          </p:cNvCxnSpPr>
          <p:nvPr/>
        </p:nvCxnSpPr>
        <p:spPr>
          <a:xfrm flipV="1">
            <a:off x="7978141" y="3626254"/>
            <a:ext cx="904989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A044D16E-0804-405D-AFCD-6C3EEB25960D}"/>
              </a:ext>
            </a:extLst>
          </p:cNvPr>
          <p:cNvCxnSpPr>
            <a:cxnSpLocks/>
          </p:cNvCxnSpPr>
          <p:nvPr/>
        </p:nvCxnSpPr>
        <p:spPr>
          <a:xfrm flipV="1">
            <a:off x="7991090" y="4536584"/>
            <a:ext cx="904989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3DD05616-54F6-4B2B-843C-6ECC356822BF}"/>
              </a:ext>
            </a:extLst>
          </p:cNvPr>
          <p:cNvCxnSpPr>
            <a:cxnSpLocks/>
          </p:cNvCxnSpPr>
          <p:nvPr/>
        </p:nvCxnSpPr>
        <p:spPr>
          <a:xfrm flipH="1">
            <a:off x="8250098" y="4778556"/>
            <a:ext cx="704220" cy="340086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17A983A6-E83B-431F-87C6-5DD1CA60EE93}"/>
              </a:ext>
            </a:extLst>
          </p:cNvPr>
          <p:cNvCxnSpPr>
            <a:cxnSpLocks/>
          </p:cNvCxnSpPr>
          <p:nvPr/>
        </p:nvCxnSpPr>
        <p:spPr>
          <a:xfrm flipH="1">
            <a:off x="7914670" y="1932659"/>
            <a:ext cx="1000246" cy="404713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2C30E384-193F-44FC-BBC0-4C9EAA8FDB85}"/>
              </a:ext>
            </a:extLst>
          </p:cNvPr>
          <p:cNvCxnSpPr>
            <a:cxnSpLocks/>
          </p:cNvCxnSpPr>
          <p:nvPr/>
        </p:nvCxnSpPr>
        <p:spPr>
          <a:xfrm flipH="1">
            <a:off x="7906443" y="2854698"/>
            <a:ext cx="1000246" cy="404713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CAAB834A-3327-4F28-B105-2485E3E0C8D6}"/>
              </a:ext>
            </a:extLst>
          </p:cNvPr>
          <p:cNvCxnSpPr>
            <a:cxnSpLocks/>
          </p:cNvCxnSpPr>
          <p:nvPr/>
        </p:nvCxnSpPr>
        <p:spPr>
          <a:xfrm flipH="1">
            <a:off x="7954072" y="3889900"/>
            <a:ext cx="1000246" cy="404713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4" name="文本框 5">
            <a:extLst>
              <a:ext uri="{FF2B5EF4-FFF2-40B4-BE49-F238E27FC236}">
                <a16:creationId xmlns:a16="http://schemas.microsoft.com/office/drawing/2014/main" id="{FC179475-EE72-466A-94C4-BB04EAAD81F7}"/>
              </a:ext>
            </a:extLst>
          </p:cNvPr>
          <p:cNvSpPr txBox="1"/>
          <p:nvPr/>
        </p:nvSpPr>
        <p:spPr>
          <a:xfrm>
            <a:off x="-66305" y="35048"/>
            <a:ext cx="1107996" cy="240065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cs typeface="+mn-ea"/>
                <a:sym typeface="+mn-lt"/>
              </a:rPr>
              <a:t>流程圖</a:t>
            </a:r>
            <a:endParaRPr lang="zh-CN" altLang="en-US" sz="6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717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35" presetClass="path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1.875E-6 -3.7037E-7 L -0.04557 -3.7037E-7 " pathEditMode="relative" rAng="0" ptsTypes="AA">
                                          <p:cBhvr>
                                            <p:cTn id="33" dur="1500" spd="-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7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7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63" presetClass="path" presetSubtype="0" decel="10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3.95833E-6 -2.59259E-6 L 0.025 -2.59259E-6 " pathEditMode="relative" rAng="0" ptsTypes="AA">
                                          <p:cBhvr>
                                            <p:cTn id="38" dur="1250" spd="-100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6" grpId="0" animBg="1"/>
          <p:bldP spid="16" grpId="0" animBg="1"/>
          <p:bldP spid="18" grpId="0" animBg="1"/>
          <p:bldP spid="25" grpId="0" animBg="1"/>
          <p:bldP spid="26" grpId="0" animBg="1"/>
          <p:bldP spid="87" grpId="0" animBg="1"/>
          <p:bldP spid="54" grpId="0"/>
          <p:bldP spid="54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35" presetClass="path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1.875E-6 -3.7037E-7 L -0.04557 -3.7037E-7 " pathEditMode="relative" rAng="0" ptsTypes="AA">
                                          <p:cBhvr>
                                            <p:cTn id="33" dur="1500" spd="-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7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7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63" presetClass="path" presetSubtype="0" decel="10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3.95833E-6 -2.59259E-6 L 0.025 -2.59259E-6 " pathEditMode="relative" rAng="0" ptsTypes="AA">
                                          <p:cBhvr>
                                            <p:cTn id="38" dur="1250" spd="-100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6" grpId="0" animBg="1"/>
          <p:bldP spid="16" grpId="0" animBg="1"/>
          <p:bldP spid="18" grpId="0" animBg="1"/>
          <p:bldP spid="25" grpId="0" animBg="1"/>
          <p:bldP spid="26" grpId="0" animBg="1"/>
          <p:bldP spid="87" grpId="0" animBg="1"/>
          <p:bldP spid="54" grpId="0"/>
          <p:bldP spid="54" grpId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">
            <a:extLst>
              <a:ext uri="{FF2B5EF4-FFF2-40B4-BE49-F238E27FC236}">
                <a16:creationId xmlns:a16="http://schemas.microsoft.com/office/drawing/2014/main" id="{A61F1263-3488-4ADD-90D3-C1278C8074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2636293" y="-2730443"/>
            <a:ext cx="6919414" cy="1219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0F0A62A3-17A6-4D1E-95D9-6D44BCA7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32918" y="1837678"/>
            <a:ext cx="9288171" cy="497149"/>
          </a:xfrm>
        </p:spPr>
        <p:txBody>
          <a:bodyPr>
            <a:normAutofit fontScale="90000"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導入數據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訓練組與測試組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934182F-739D-4635-AE60-A0320CEB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02" y="2518489"/>
            <a:ext cx="7246139" cy="3611640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C58F989F-A7C7-4540-B0CE-84F20E402E5F}"/>
              </a:ext>
            </a:extLst>
          </p:cNvPr>
          <p:cNvSpPr txBox="1">
            <a:spLocks/>
          </p:cNvSpPr>
          <p:nvPr/>
        </p:nvSpPr>
        <p:spPr>
          <a:xfrm>
            <a:off x="7994341" y="3896564"/>
            <a:ext cx="3785357" cy="4971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測試訓練組圖片有沒有成功導入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8A83C6A-1607-4B3F-BC72-B3A2AB438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02" y="263172"/>
            <a:ext cx="10307488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5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">
            <a:extLst>
              <a:ext uri="{FF2B5EF4-FFF2-40B4-BE49-F238E27FC236}">
                <a16:creationId xmlns:a16="http://schemas.microsoft.com/office/drawing/2014/main" id="{A61F1263-3488-4ADD-90D3-C1278C8074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2636293" y="-2730443"/>
            <a:ext cx="6919414" cy="1219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E2153B5-A9B6-4595-BD9C-7DDF8A433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43" y="32736"/>
            <a:ext cx="6478964" cy="2595054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4EDACE8A-6FD5-46F6-A98A-1FC1640601F9}"/>
              </a:ext>
            </a:extLst>
          </p:cNvPr>
          <p:cNvSpPr txBox="1">
            <a:spLocks/>
          </p:cNvSpPr>
          <p:nvPr/>
        </p:nvSpPr>
        <p:spPr>
          <a:xfrm>
            <a:off x="6866215" y="1081688"/>
            <a:ext cx="5197877" cy="4971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測試測試組圖片有沒有成功導入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1458891-BB68-440A-845C-A1968520B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43" y="2845929"/>
            <a:ext cx="5458587" cy="828791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E87FA3FB-2A31-4DD0-A44E-B6A6817F581D}"/>
              </a:ext>
            </a:extLst>
          </p:cNvPr>
          <p:cNvSpPr txBox="1">
            <a:spLocks/>
          </p:cNvSpPr>
          <p:nvPr/>
        </p:nvSpPr>
        <p:spPr>
          <a:xfrm>
            <a:off x="5376908" y="3011749"/>
            <a:ext cx="3785357" cy="4971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分類</a:t>
            </a: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AEF85DF4-D9BF-411A-B6BA-5827EDA8A6AB}"/>
              </a:ext>
            </a:extLst>
          </p:cNvPr>
          <p:cNvSpPr txBox="1">
            <a:spLocks/>
          </p:cNvSpPr>
          <p:nvPr/>
        </p:nvSpPr>
        <p:spPr>
          <a:xfrm>
            <a:off x="8077198" y="4132277"/>
            <a:ext cx="3785357" cy="4971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導入相關套件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40F40ECA-1517-4843-9E66-2AE96B28DFFC}"/>
              </a:ext>
            </a:extLst>
          </p:cNvPr>
          <p:cNvSpPr txBox="1">
            <a:spLocks/>
          </p:cNvSpPr>
          <p:nvPr/>
        </p:nvSpPr>
        <p:spPr>
          <a:xfrm>
            <a:off x="8270367" y="5154319"/>
            <a:ext cx="3785357" cy="4971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壓縮調整圖片大小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515B121-F36D-4990-96F1-4A4F1F2C3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342" y="3803629"/>
            <a:ext cx="8336699" cy="259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0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科技3"/>
  <p:tag name="ISPRING_SCORM_RATE_SLIDES" val="0"/>
  <p:tag name="ISPRING_SCORM_RATE_QUIZZES" val="0"/>
  <p:tag name="ISPRING_SCORM_PASSING_SCORE" val="0.000000"/>
  <p:tag name="ISPRING_ULTRA_SCORM_COURSE_ID" val="D43CE684-CFEE-4F90-BB50-D6FD997627A4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内容列表"/>
  <p:tag name="ISPRINGCLOUDFOLDERID" val="0"/>
  <p:tag name="ISPRINGCLOUDFOLDERPATH" val="资源库"/>
  <p:tag name="ISPRING_OUTPUT_FOLDER" val="D:\ppt\第12批\691949"/>
  <p:tag name="ISPRING_FIRST_PUBLI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自定义 41">
      <a:dk1>
        <a:srgbClr val="FFFFFF"/>
      </a:dk1>
      <a:lt1>
        <a:srgbClr val="FFFFFF"/>
      </a:lt1>
      <a:dk2>
        <a:srgbClr val="575F6D"/>
      </a:dk2>
      <a:lt2>
        <a:srgbClr val="FFFFFF"/>
      </a:lt2>
      <a:accent1>
        <a:srgbClr val="DFAB9D"/>
      </a:accent1>
      <a:accent2>
        <a:srgbClr val="C7957F"/>
      </a:accent2>
      <a:accent3>
        <a:srgbClr val="9EC7BC"/>
      </a:accent3>
      <a:accent4>
        <a:srgbClr val="F7BA8D"/>
      </a:accent4>
      <a:accent5>
        <a:srgbClr val="D3D3D3"/>
      </a:accent5>
      <a:accent6>
        <a:srgbClr val="EBA7B7"/>
      </a:accent6>
      <a:hlink>
        <a:srgbClr val="8D8D8D"/>
      </a:hlink>
      <a:folHlink>
        <a:srgbClr val="3B435B"/>
      </a:folHlink>
    </a:clrScheme>
    <a:fontScheme name="gxyme5g2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449</Words>
  <Application>Microsoft Office PowerPoint</Application>
  <PresentationFormat>寬螢幕</PresentationFormat>
  <Paragraphs>93</Paragraphs>
  <Slides>23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23</vt:i4>
      </vt:variant>
    </vt:vector>
  </HeadingPairs>
  <TitlesOfParts>
    <vt:vector size="32" baseType="lpstr">
      <vt:lpstr>微软雅黑</vt:lpstr>
      <vt:lpstr>Whitney</vt:lpstr>
      <vt:lpstr>字魂59号-创粗黑</vt:lpstr>
      <vt:lpstr>標楷體</vt:lpstr>
      <vt:lpstr>Arial</vt:lpstr>
      <vt:lpstr>Calibri</vt:lpstr>
      <vt:lpstr>Helvetica</vt:lpstr>
      <vt:lpstr>第一PPT，www.1ppt.com</vt:lpstr>
      <vt:lpstr>自定义设计方案</vt:lpstr>
      <vt:lpstr>PowerPoint 簡報</vt:lpstr>
      <vt:lpstr>PowerPoint 簡報</vt:lpstr>
      <vt:lpstr>PowerPoint 簡報</vt:lpstr>
      <vt:lpstr> 圖片有哪些? </vt:lpstr>
      <vt:lpstr> 分類有哪幾種?  貓  OR  狗   共幾筆資料?  35筆</vt:lpstr>
      <vt:lpstr>PowerPoint 簡報</vt:lpstr>
      <vt:lpstr>PowerPoint 簡報</vt:lpstr>
      <vt:lpstr>導入數據(訓練組與測試組)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      與之前做的作業不同，學會如何自行導入自己想要的訓練及測試數據，並且反覆的嘗試不同的訓練模型以達到最高的實測成功率。</vt:lpstr>
      <vt:lpstr>我們兩個目前的規劃都是畢業後開始全力準備考研究所考試，目標是交大人工智慧所。</vt:lpstr>
      <vt:lpstr>PowerPoint 簡報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</dc:title>
  <dc:creator>第一PPT</dc:creator>
  <cp:keywords>www.1ppt.com</cp:keywords>
  <dc:description>www.1ppt.com</dc:description>
  <cp:lastModifiedBy>晉瑋 蔡</cp:lastModifiedBy>
  <cp:revision>71</cp:revision>
  <dcterms:created xsi:type="dcterms:W3CDTF">2018-05-11T06:17:14Z</dcterms:created>
  <dcterms:modified xsi:type="dcterms:W3CDTF">2022-10-19T07:52:48Z</dcterms:modified>
</cp:coreProperties>
</file>